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6CEE9-2D02-4D06-AF60-6E64B5910032}" type="datetimeFigureOut">
              <a:rPr kumimoji="1" lang="ja-JP" altLang="en-US" smtClean="0"/>
              <a:t>2017/10/17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80B88-FF8E-40AA-829D-38C6B1A24D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903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80B88-FF8E-40AA-829D-38C6B1A24D3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525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2017/10/17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0" y="0"/>
            <a:ext cx="1115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機密性○情報</a:t>
            </a:r>
            <a:endParaRPr kumimoji="1" lang="ja-JP" altLang="en-US" sz="1200" dirty="0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388424" y="0"/>
            <a:ext cx="7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○○限り</a:t>
            </a:r>
            <a:endParaRPr kumimoji="1" lang="ja-JP" altLang="en-US" sz="12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2017/10/17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2017/10/17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2017/10/17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2017/10/17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2017/10/17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2017/10/17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2017/10/17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2017/10/17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2017/10/17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C509-C240-40A6-BB1A-64BE214C778E}" type="datetimeFigureOut">
              <a:rPr kumimoji="1" lang="ja-JP" altLang="en-US" smtClean="0"/>
              <a:pPr/>
              <a:t>2017/10/17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1C509-C240-40A6-BB1A-64BE214C778E}" type="datetimeFigureOut">
              <a:rPr kumimoji="1" lang="ja-JP" altLang="en-US" smtClean="0"/>
              <a:pPr/>
              <a:t>2017/10/17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>
            <a:spLocks noChangeArrowheads="1"/>
          </p:cNvSpPr>
          <p:nvPr/>
        </p:nvSpPr>
        <p:spPr bwMode="auto">
          <a:xfrm>
            <a:off x="10864" y="196295"/>
            <a:ext cx="5137200" cy="632767"/>
          </a:xfrm>
          <a:prstGeom prst="roundRect">
            <a:avLst>
              <a:gd name="adj" fmla="val 6528"/>
            </a:avLst>
          </a:prstGeom>
          <a:solidFill>
            <a:srgbClr val="0070C0"/>
          </a:solidFill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2216" tIns="44179" rIns="112216" bIns="56108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None/>
              <a:defRPr/>
            </a:pPr>
            <a:r>
              <a:rPr lang="ja-JP" altLang="en-US" sz="2000" dirty="0" smtClean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◯</a:t>
            </a:r>
            <a:r>
              <a:rPr lang="ja-JP" altLang="en-US" sz="1600" dirty="0" smtClean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「多様な担い手経営のニーズに合わせた農地集積による経営基盤強化の取組」</a:t>
            </a:r>
            <a:r>
              <a:rPr lang="ja-JP" altLang="en-US" sz="1300" dirty="0" smtClean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（岩手県岩手町浮島</a:t>
            </a:r>
            <a:r>
              <a:rPr lang="zh-TW" altLang="en-US" sz="1300" dirty="0" smtClean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地区</a:t>
            </a:r>
            <a:r>
              <a:rPr lang="ja-JP" altLang="en-US" sz="1300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883002"/>
            <a:ext cx="242731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１　地区の特徴・状況、課題</a:t>
            </a:r>
            <a:endParaRPr kumimoji="1" lang="ja-JP" altLang="en-US" sz="1200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5202176" y="196295"/>
            <a:ext cx="9540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担い手への農地利用の集積・集約化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188904" y="196295"/>
            <a:ext cx="954000" cy="648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遊休農地の発生防止・</a:t>
            </a:r>
            <a:endParaRPr kumimoji="1" lang="en-US" altLang="ja-JP" sz="11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解消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171992" y="196295"/>
            <a:ext cx="954000" cy="646331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新規参入の促進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161200" y="196295"/>
            <a:ext cx="954000" cy="6463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その他（農業委員会の体制強化等）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1" name="角丸四角形 3"/>
          <p:cNvSpPr>
            <a:spLocks noChangeArrowheads="1"/>
          </p:cNvSpPr>
          <p:nvPr/>
        </p:nvSpPr>
        <p:spPr bwMode="auto">
          <a:xfrm>
            <a:off x="91070" y="1206624"/>
            <a:ext cx="3809612" cy="1068126"/>
          </a:xfrm>
          <a:prstGeom prst="roundRect">
            <a:avLst>
              <a:gd name="adj" fmla="val 6528"/>
            </a:avLst>
          </a:prstGeom>
          <a:noFill/>
          <a:ln w="63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25465" tIns="49395" rIns="125465" bIns="6273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237061" indent="-237061" algn="just" defTabSz="1270347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37061" algn="l"/>
              </a:tabLst>
              <a:defRPr/>
            </a:pPr>
            <a:r>
              <a:rPr lang="ja-JP" altLang="en-US" sz="1100" dirty="0" smtClean="0">
                <a:solidFill>
                  <a:srgbClr val="000000"/>
                </a:solidFill>
              </a:rPr>
              <a:t>○岩手町「浮島地区」は、水稲、露地野菜、葉タバコ、酪農などの多様な担い手経営体が営農</a:t>
            </a:r>
            <a:endParaRPr lang="en-US" altLang="ja-JP" sz="1100" dirty="0" smtClean="0">
              <a:solidFill>
                <a:srgbClr val="000000"/>
              </a:solidFill>
            </a:endParaRPr>
          </a:p>
          <a:p>
            <a:pPr marL="237061" indent="-237061" algn="just" defTabSz="1270347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37061" algn="l"/>
              </a:tabLst>
              <a:defRPr/>
            </a:pPr>
            <a:r>
              <a:rPr lang="ja-JP" altLang="en-US" sz="1100" dirty="0" smtClean="0">
                <a:solidFill>
                  <a:srgbClr val="000000"/>
                </a:solidFill>
              </a:rPr>
              <a:t>○①地域協議の場が少ない、②「土づくり」に伴い農地の流動化が難しい、という畑地ならではの課題</a:t>
            </a:r>
            <a:endParaRPr lang="en-US" altLang="ja-JP" sz="1100" dirty="0" smtClean="0">
              <a:solidFill>
                <a:srgbClr val="00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687" y="2330418"/>
            <a:ext cx="469832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２</a:t>
            </a:r>
            <a:r>
              <a:rPr kumimoji="1" lang="ja-JP" altLang="en-US" sz="1600" dirty="0" smtClean="0"/>
              <a:t>　</a:t>
            </a:r>
            <a:r>
              <a:rPr lang="ja-JP" altLang="en-US" sz="1200" b="1" dirty="0" smtClean="0"/>
              <a:t>課題解決に向けた活動（農地利用の最適化の推進の取組と工夫）</a:t>
            </a:r>
            <a:endParaRPr kumimoji="1" lang="ja-JP" altLang="en-US" sz="1200" b="1" dirty="0"/>
          </a:p>
        </p:txBody>
      </p:sp>
      <p:sp>
        <p:nvSpPr>
          <p:cNvPr id="16" name="角丸四角形 3"/>
          <p:cNvSpPr>
            <a:spLocks noChangeArrowheads="1"/>
          </p:cNvSpPr>
          <p:nvPr/>
        </p:nvSpPr>
        <p:spPr bwMode="auto">
          <a:xfrm>
            <a:off x="513586" y="2680207"/>
            <a:ext cx="3508315" cy="2229640"/>
          </a:xfrm>
          <a:prstGeom prst="roundRect">
            <a:avLst>
              <a:gd name="adj" fmla="val 6528"/>
            </a:avLst>
          </a:prstGeom>
          <a:noFill/>
          <a:ln w="63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25465" tIns="49395" rIns="125465" bIns="6273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237061" indent="-237061" algn="just" defTabSz="1270347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37061" algn="l"/>
              </a:tabLst>
              <a:defRPr/>
            </a:pPr>
            <a:r>
              <a:rPr lang="ja-JP" altLang="en-US" sz="1100" dirty="0" smtClean="0">
                <a:solidFill>
                  <a:srgbClr val="000000"/>
                </a:solidFill>
              </a:rPr>
              <a:t>○農業委員会が当地区での農地集積の可能性を探るため、地区内全農地の利用現況と今後の意向を聞き取り</a:t>
            </a:r>
            <a:endParaRPr lang="en-US" altLang="ja-JP" sz="1100" dirty="0" smtClean="0">
              <a:solidFill>
                <a:srgbClr val="000000"/>
              </a:solidFill>
            </a:endParaRPr>
          </a:p>
          <a:p>
            <a:pPr marL="237061" indent="-237061" algn="just" defTabSz="1270347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37061" algn="l"/>
              </a:tabLst>
              <a:defRPr/>
            </a:pPr>
            <a:r>
              <a:rPr lang="ja-JP" altLang="en-US" sz="1100" dirty="0" smtClean="0">
                <a:solidFill>
                  <a:srgbClr val="000000"/>
                </a:solidFill>
              </a:rPr>
              <a:t>○多様な担い手経営体の意向の調整に非常に苦慮しながらも、検討案を作成</a:t>
            </a:r>
            <a:endParaRPr lang="en-US" altLang="ja-JP" sz="1100" dirty="0" smtClean="0">
              <a:solidFill>
                <a:srgbClr val="000000"/>
              </a:solidFill>
            </a:endParaRPr>
          </a:p>
          <a:p>
            <a:pPr marL="237061" indent="-237061" algn="just" defTabSz="1270347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37061" algn="l"/>
              </a:tabLst>
              <a:defRPr/>
            </a:pPr>
            <a:r>
              <a:rPr lang="ja-JP" altLang="en-US" sz="1100" dirty="0" smtClean="0">
                <a:solidFill>
                  <a:srgbClr val="000000"/>
                </a:solidFill>
              </a:rPr>
              <a:t>○この案に基づき、岩手町と農地中間管理機構、岩手町農業委員会会長の松本良子氏が働きかけ、地区内外の担い手経営体を交えて人・農地プランの見直しの場を設置し、機構事業活用を決定</a:t>
            </a:r>
            <a:endParaRPr lang="en-US" altLang="ja-JP" sz="1100" dirty="0" smtClean="0">
              <a:solidFill>
                <a:srgbClr val="00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4884" y="4986512"/>
            <a:ext cx="225005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３　活動（取組と工夫）の結果</a:t>
            </a:r>
            <a:endParaRPr kumimoji="1" lang="ja-JP" altLang="en-US" sz="1200" b="1" dirty="0"/>
          </a:p>
        </p:txBody>
      </p:sp>
      <p:sp>
        <p:nvSpPr>
          <p:cNvPr id="21" name="角丸四角形 3"/>
          <p:cNvSpPr>
            <a:spLocks noChangeArrowheads="1"/>
          </p:cNvSpPr>
          <p:nvPr/>
        </p:nvSpPr>
        <p:spPr bwMode="auto">
          <a:xfrm>
            <a:off x="121495" y="5301825"/>
            <a:ext cx="3946268" cy="1279116"/>
          </a:xfrm>
          <a:prstGeom prst="roundRect">
            <a:avLst>
              <a:gd name="adj" fmla="val 6528"/>
            </a:avLst>
          </a:prstGeom>
          <a:noFill/>
          <a:ln w="63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25465" tIns="49395" rIns="125465" bIns="6273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237061" indent="-237061" algn="just" defTabSz="1270347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37061" algn="l"/>
              </a:tabLst>
              <a:defRPr/>
            </a:pPr>
            <a:r>
              <a:rPr lang="ja-JP" altLang="en-US" sz="1100" dirty="0" smtClean="0">
                <a:solidFill>
                  <a:srgbClr val="000000"/>
                </a:solidFill>
              </a:rPr>
              <a:t>○農地集積と併せ、７経営体を新たに中心経営体として位置づけたことで、生産基盤の強化に向けた第一歩を踏み出す</a:t>
            </a:r>
            <a:r>
              <a:rPr lang="ja-JP" altLang="en-US" sz="1100" dirty="0" smtClean="0">
                <a:solidFill>
                  <a:srgbClr val="000000"/>
                </a:solidFill>
              </a:rPr>
              <a:t>ことができた</a:t>
            </a:r>
            <a:r>
              <a:rPr lang="ja-JP" altLang="en-US" sz="1100" dirty="0" smtClean="0">
                <a:solidFill>
                  <a:srgbClr val="000000"/>
                </a:solidFill>
              </a:rPr>
              <a:t>。</a:t>
            </a:r>
            <a:endParaRPr lang="en-US" altLang="ja-JP" sz="1100" dirty="0" smtClean="0">
              <a:solidFill>
                <a:srgbClr val="000000"/>
              </a:solidFill>
            </a:endParaRPr>
          </a:p>
          <a:p>
            <a:pPr marL="237061" indent="-237061" algn="just" defTabSz="1270347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37061" algn="l"/>
              </a:tabLst>
              <a:defRPr/>
            </a:pPr>
            <a:r>
              <a:rPr lang="ja-JP" altLang="en-US" sz="1100" dirty="0" smtClean="0">
                <a:solidFill>
                  <a:srgbClr val="000000"/>
                </a:solidFill>
              </a:rPr>
              <a:t>○今後は、より効率的で収益性の高い営農に向け、農地の集約化に取り組むこととしている。</a:t>
            </a:r>
            <a:endParaRPr lang="en-US" altLang="ja-JP" sz="1100" dirty="0" smtClean="0">
              <a:solidFill>
                <a:srgbClr val="000000"/>
              </a:solidFill>
            </a:endParaRPr>
          </a:p>
        </p:txBody>
      </p:sp>
      <p:sp>
        <p:nvSpPr>
          <p:cNvPr id="27" name="下矢印 26"/>
          <p:cNvSpPr/>
          <p:nvPr/>
        </p:nvSpPr>
        <p:spPr>
          <a:xfrm>
            <a:off x="182172" y="2724640"/>
            <a:ext cx="277913" cy="158400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91100"/>
              </p:ext>
            </p:extLst>
          </p:nvPr>
        </p:nvGraphicFramePr>
        <p:xfrm>
          <a:off x="9252520" y="1412776"/>
          <a:ext cx="2976078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806"/>
                <a:gridCol w="2543272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特定農山村法</a:t>
                      </a: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</a:rPr>
                        <a:t>（＝中山間地域）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山村振興法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○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過疎地域自立促進特別措置法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半島振興法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離島振興法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大かっこ 28"/>
          <p:cNvSpPr/>
          <p:nvPr/>
        </p:nvSpPr>
        <p:spPr>
          <a:xfrm>
            <a:off x="9288145" y="2996952"/>
            <a:ext cx="2899585" cy="57888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pAutoFit/>
          </a:bodyPr>
          <a:lstStyle/>
          <a:p>
            <a:r>
              <a:rPr kumimoji="1" lang="ja-JP" altLang="en-US" sz="1400" dirty="0" smtClean="0"/>
              <a:t>　当該地区が上記の５法に該当する場合、該当する法律に○を記入。</a:t>
            </a:r>
            <a:endParaRPr kumimoji="1" lang="en-US" altLang="ja-JP" sz="1400" dirty="0" smtClean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9263929" y="1052736"/>
            <a:ext cx="208014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地域振興法（５法）</a:t>
            </a:r>
            <a:endParaRPr kumimoji="1" lang="ja-JP" altLang="en-US" sz="14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091056" y="241484"/>
            <a:ext cx="304178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←　該当項目</a:t>
            </a:r>
            <a:r>
              <a:rPr lang="ja-JP" altLang="en-US" sz="1400" dirty="0" smtClean="0"/>
              <a:t>は、</a:t>
            </a:r>
            <a:r>
              <a:rPr kumimoji="1" lang="ja-JP" altLang="en-US" sz="1400" dirty="0" smtClean="0"/>
              <a:t>背景を着色。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←　</a:t>
            </a:r>
            <a:r>
              <a:rPr kumimoji="1" lang="ja-JP" altLang="en-US" sz="1400" dirty="0" smtClean="0"/>
              <a:t>非該当項目は、背景を白色。</a:t>
            </a:r>
            <a:endParaRPr kumimoji="1" lang="ja-JP" altLang="en-US" sz="14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217045" y="3698448"/>
            <a:ext cx="3041784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</a:rPr>
              <a:t>注：この資料における「中山間地域」は、上記の特定農山村法の対象地域をいう</a:t>
            </a:r>
            <a:r>
              <a:rPr lang="ja-JP" altLang="en-US" sz="1400" dirty="0" smtClean="0">
                <a:solidFill>
                  <a:srgbClr val="FF0000"/>
                </a:solidFill>
              </a:rPr>
              <a:t>。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1652" y="977335"/>
            <a:ext cx="676715" cy="1024217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3350" y="2686341"/>
            <a:ext cx="4840644" cy="3942356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8351" y="2853161"/>
            <a:ext cx="2160572" cy="148719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22823" y="2853161"/>
            <a:ext cx="2182172" cy="1460593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84211" y="3383215"/>
            <a:ext cx="359695" cy="481626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65696" y="4064238"/>
            <a:ext cx="932769" cy="29873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82718" y="4064238"/>
            <a:ext cx="938865" cy="298730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64054" y="4644467"/>
            <a:ext cx="890093" cy="1450974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33588" y="4466562"/>
            <a:ext cx="2731245" cy="951058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235750" y="5517196"/>
            <a:ext cx="2731245" cy="720116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981622" y="4869168"/>
            <a:ext cx="207282" cy="286537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009070" y="5820226"/>
            <a:ext cx="207282" cy="286537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027287" y="4385178"/>
            <a:ext cx="890093" cy="2145978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968934" y="1009010"/>
            <a:ext cx="1127858" cy="115834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184078" y="1380898"/>
            <a:ext cx="445047" cy="414564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441668" y="917888"/>
            <a:ext cx="725487" cy="304826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204430" y="1379515"/>
            <a:ext cx="268247" cy="146317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014653" y="1549388"/>
            <a:ext cx="310923" cy="201185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308577" y="1572636"/>
            <a:ext cx="286537" cy="164606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508704" y="995434"/>
            <a:ext cx="2578832" cy="530398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6268080" y="943870"/>
            <a:ext cx="2819456" cy="613445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268080" y="1619410"/>
            <a:ext cx="2819456" cy="450144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496511" y="1632458"/>
            <a:ext cx="2591025" cy="400254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280282" y="2127504"/>
            <a:ext cx="2807254" cy="482433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6496511" y="2140978"/>
            <a:ext cx="2578832" cy="415840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6357473" y="1030795"/>
            <a:ext cx="182896" cy="182896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6357473" y="1675279"/>
            <a:ext cx="182896" cy="182896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6360771" y="2201007"/>
            <a:ext cx="182896" cy="176799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4428485" y="2054689"/>
            <a:ext cx="1610206" cy="469433"/>
          </a:xfrm>
          <a:prstGeom prst="rect">
            <a:avLst/>
          </a:prstGeom>
        </p:spPr>
      </p:pic>
      <p:pic>
        <p:nvPicPr>
          <p:cNvPr id="50" name="図 49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5400724" y="1066034"/>
            <a:ext cx="879558" cy="350449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5599736" y="1636076"/>
            <a:ext cx="725487" cy="67062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5508472" y="1739987"/>
            <a:ext cx="815403" cy="399861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4821435" y="1731363"/>
            <a:ext cx="291939" cy="378730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4495978" y="1012664"/>
            <a:ext cx="666888" cy="188741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4559615" y="1313738"/>
            <a:ext cx="1005927" cy="8169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361</TotalTime>
  <Words>313</Words>
  <Application>Microsoft Office PowerPoint</Application>
  <PresentationFormat>画面に合わせる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ＤＨＰ特太ゴシック体</vt:lpstr>
      <vt:lpstr>ＭＳ Ｐゴシック</vt:lpstr>
      <vt:lpstr>Arial</vt:lpstr>
      <vt:lpstr>Calibri</vt:lpstr>
      <vt:lpstr>Blank</vt:lpstr>
      <vt:lpstr>PowerPoint プレゼンテーション</vt:lpstr>
    </vt:vector>
  </TitlesOfParts>
  <Company>農林水産省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農林水産省</dc:creator>
  <cp:lastModifiedBy>m-miura</cp:lastModifiedBy>
  <cp:revision>36</cp:revision>
  <cp:lastPrinted>2017-09-08T08:59:12Z</cp:lastPrinted>
  <dcterms:created xsi:type="dcterms:W3CDTF">2017-04-27T00:33:19Z</dcterms:created>
  <dcterms:modified xsi:type="dcterms:W3CDTF">2017-10-17T08:27:07Z</dcterms:modified>
</cp:coreProperties>
</file>