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582EB-BCF0-4625-B7CF-9E38C3F28DFD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EEA8-F020-4533-9806-BAEAA3F8C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94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FEEA8-F020-4533-9806-BAEAA3F8CD4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24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0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機密性○情報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88424" y="0"/>
            <a:ext cx="7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○○限り</a:t>
            </a:r>
            <a:endParaRPr kumimoji="1" lang="ja-JP" altLang="en-US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C509-C240-40A6-BB1A-64BE214C778E}" type="datetimeFigureOut">
              <a:rPr kumimoji="1" lang="ja-JP" altLang="en-US" smtClean="0"/>
              <a:pPr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>
            <a:spLocks noChangeArrowheads="1"/>
          </p:cNvSpPr>
          <p:nvPr/>
        </p:nvSpPr>
        <p:spPr bwMode="auto">
          <a:xfrm>
            <a:off x="10864" y="196295"/>
            <a:ext cx="5137200" cy="568409"/>
          </a:xfrm>
          <a:prstGeom prst="roundRect">
            <a:avLst>
              <a:gd name="adj" fmla="val 6528"/>
            </a:avLst>
          </a:prstGeom>
          <a:solidFill>
            <a:srgbClr val="0070C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2216" tIns="44179" rIns="112216" bIns="5610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  <a:defRPr/>
            </a:pPr>
            <a:r>
              <a:rPr lang="ja-JP" altLang="en-US" sz="18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◯「新規就農者が飼養管理しやすい隣接農地を貸し付けた事例」</a:t>
            </a:r>
            <a:r>
              <a:rPr lang="ja-JP" altLang="en-US" sz="13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（岩手県軽米町上舘</a:t>
            </a:r>
            <a:r>
              <a:rPr lang="zh-TW" altLang="en-US" sz="13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地区</a:t>
            </a:r>
            <a:r>
              <a:rPr lang="ja-JP" altLang="en-US" sz="13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151" y="813891"/>
            <a:ext cx="20558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１　新規就農者の経営概況</a:t>
            </a:r>
            <a:endParaRPr kumimoji="1" lang="ja-JP" altLang="en-US" sz="12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5202176" y="196295"/>
            <a:ext cx="95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担い手への農地利用の集積・集約化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88904" y="196295"/>
            <a:ext cx="954000" cy="648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遊休農地の発生防止・</a:t>
            </a:r>
            <a:endParaRPr kumimoji="1" lang="en-US" altLang="ja-JP" sz="11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解消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71992" y="196295"/>
            <a:ext cx="95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新規参入の促進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161200" y="196295"/>
            <a:ext cx="954000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</a:rPr>
              <a:t>その他（農業委員会の体制強化等）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角丸四角形 3"/>
          <p:cNvSpPr>
            <a:spLocks noChangeArrowheads="1"/>
          </p:cNvSpPr>
          <p:nvPr/>
        </p:nvSpPr>
        <p:spPr bwMode="auto">
          <a:xfrm>
            <a:off x="118607" y="1090890"/>
            <a:ext cx="4265837" cy="1385677"/>
          </a:xfrm>
          <a:prstGeom prst="roundRect">
            <a:avLst>
              <a:gd name="adj" fmla="val 6528"/>
            </a:avLst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5465" tIns="49395" rIns="125465" bIns="627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237061" indent="-237061" algn="just" defTabSz="1270347">
              <a:spcBef>
                <a:spcPts val="0"/>
              </a:spcBef>
              <a:spcAft>
                <a:spcPts val="800"/>
              </a:spcAft>
              <a:buNone/>
              <a:tabLst>
                <a:tab pos="237061" algn="l"/>
              </a:tabLst>
              <a:defRPr/>
            </a:pPr>
            <a:r>
              <a:rPr lang="ja-JP" altLang="en-US" sz="1100" dirty="0" smtClean="0">
                <a:solidFill>
                  <a:srgbClr val="000000"/>
                </a:solidFill>
              </a:rPr>
              <a:t>○軽米町　Ａ氏（男性・２７歳）親の経営を継承し、肉用牛＋水稲</a:t>
            </a:r>
            <a:endParaRPr lang="en-US" altLang="ja-JP" sz="1100" dirty="0" smtClean="0">
              <a:solidFill>
                <a:srgbClr val="000000"/>
              </a:solidFill>
            </a:endParaRPr>
          </a:p>
          <a:p>
            <a:pPr marL="237061" indent="-237061" algn="just" defTabSz="1270347">
              <a:spcBef>
                <a:spcPts val="0"/>
              </a:spcBef>
              <a:spcAft>
                <a:spcPts val="800"/>
              </a:spcAft>
              <a:buNone/>
              <a:tabLst>
                <a:tab pos="237061" algn="l"/>
              </a:tabLst>
              <a:defRPr/>
            </a:pPr>
            <a:r>
              <a:rPr lang="ja-JP" altLang="en-US" sz="1100" dirty="0" smtClean="0">
                <a:solidFill>
                  <a:srgbClr val="000000"/>
                </a:solidFill>
              </a:rPr>
              <a:t>○両親の仕事を見て育つ中で、早い段階から自営を意識。技術や知識を得るため、平成１９年から４年間、県内の和牛肥育経営体にて飼養管理などを学び、就農を決意。</a:t>
            </a:r>
            <a:endParaRPr lang="en-US" altLang="ja-JP" sz="1100" dirty="0" smtClean="0">
              <a:solidFill>
                <a:srgbClr val="000000"/>
              </a:solidFill>
            </a:endParaRPr>
          </a:p>
          <a:p>
            <a:pPr marL="237061" indent="-237061" algn="just" defTabSz="1270347">
              <a:spcBef>
                <a:spcPts val="0"/>
              </a:spcBef>
              <a:spcAft>
                <a:spcPts val="800"/>
              </a:spcAft>
              <a:buNone/>
              <a:tabLst>
                <a:tab pos="237061" algn="l"/>
              </a:tabLst>
              <a:defRPr/>
            </a:pPr>
            <a:r>
              <a:rPr lang="ja-JP" altLang="en-US" sz="1100" dirty="0" smtClean="0">
                <a:solidFill>
                  <a:srgbClr val="000000"/>
                </a:solidFill>
              </a:rPr>
              <a:t>○平成２６年６月１日より経営開始、９月から青年等就農給付金（経営開始型）を受給</a:t>
            </a:r>
            <a:endParaRPr lang="en-US" altLang="ja-JP" sz="1100" dirty="0" smtClean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819" y="2564710"/>
            <a:ext cx="39701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２　</a:t>
            </a:r>
            <a:r>
              <a:rPr lang="ja-JP" altLang="en-US" sz="1200" b="1" dirty="0" smtClean="0"/>
              <a:t>課題解決に向けた活動</a:t>
            </a:r>
            <a:endParaRPr lang="en-US" altLang="ja-JP" sz="1200" b="1" dirty="0" smtClean="0"/>
          </a:p>
          <a:p>
            <a:r>
              <a:rPr lang="ja-JP" altLang="en-US" sz="1200" b="1" dirty="0"/>
              <a:t>　</a:t>
            </a:r>
            <a:r>
              <a:rPr lang="ja-JP" altLang="en-US" sz="1200" b="1" dirty="0" smtClean="0"/>
              <a:t>　　（農地利用の最適化の推進の取組と工夫）</a:t>
            </a:r>
            <a:endParaRPr kumimoji="1" lang="ja-JP" altLang="en-US" sz="1200" b="1" dirty="0"/>
          </a:p>
        </p:txBody>
      </p:sp>
      <p:sp>
        <p:nvSpPr>
          <p:cNvPr id="16" name="角丸四角形 3"/>
          <p:cNvSpPr>
            <a:spLocks noChangeArrowheads="1"/>
          </p:cNvSpPr>
          <p:nvPr/>
        </p:nvSpPr>
        <p:spPr bwMode="auto">
          <a:xfrm>
            <a:off x="540860" y="3081707"/>
            <a:ext cx="3455076" cy="1454942"/>
          </a:xfrm>
          <a:prstGeom prst="roundRect">
            <a:avLst>
              <a:gd name="adj" fmla="val 6528"/>
            </a:avLst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5465" tIns="49395" rIns="125465" bIns="627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237061" indent="-237061" algn="just" defTabSz="1270347">
              <a:spcBef>
                <a:spcPts val="0"/>
              </a:spcBef>
              <a:spcAft>
                <a:spcPts val="800"/>
              </a:spcAft>
              <a:buNone/>
              <a:tabLst>
                <a:tab pos="237061" algn="l"/>
              </a:tabLst>
              <a:defRPr/>
            </a:pPr>
            <a:r>
              <a:rPr lang="ja-JP" altLang="en-US" sz="1100" dirty="0" smtClean="0">
                <a:solidFill>
                  <a:srgbClr val="000000"/>
                </a:solidFill>
              </a:rPr>
              <a:t>○労力軽減に向け、町営鶴飼牧野を活用した通年放牧を行うこととしていたが、規模拡大に向け、当該牧野に近い農地探しを農業委員会に相談あり</a:t>
            </a:r>
            <a:endParaRPr lang="en-US" altLang="ja-JP" sz="1100" dirty="0" smtClean="0">
              <a:solidFill>
                <a:srgbClr val="000000"/>
              </a:solidFill>
            </a:endParaRPr>
          </a:p>
          <a:p>
            <a:pPr marL="237061" indent="-237061" algn="just" defTabSz="1270347">
              <a:spcBef>
                <a:spcPts val="0"/>
              </a:spcBef>
              <a:spcAft>
                <a:spcPts val="800"/>
              </a:spcAft>
              <a:buNone/>
              <a:tabLst>
                <a:tab pos="237061" algn="l"/>
              </a:tabLst>
              <a:defRPr/>
            </a:pPr>
            <a:r>
              <a:rPr lang="ja-JP" altLang="en-US" sz="1100" dirty="0" smtClean="0">
                <a:solidFill>
                  <a:srgbClr val="000000"/>
                </a:solidFill>
              </a:rPr>
              <a:t>○地区担当農業委員、農地利用最適化推進委員等が連携して調整を図り、農地中間管理事業で約３．３ｈａの農地を平成２８年５月に借り入れ、平成２８年６月に貸し付け</a:t>
            </a:r>
            <a:endParaRPr lang="en-US" altLang="ja-JP" sz="1100" dirty="0" smtClean="0">
              <a:solidFill>
                <a:srgbClr val="0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819" y="4635867"/>
            <a:ext cx="22098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３　活動（取組と工夫）の結果</a:t>
            </a:r>
            <a:endParaRPr kumimoji="1" lang="ja-JP" altLang="en-US" sz="1200" b="1" dirty="0"/>
          </a:p>
        </p:txBody>
      </p:sp>
      <p:sp>
        <p:nvSpPr>
          <p:cNvPr id="21" name="角丸四角形 3"/>
          <p:cNvSpPr>
            <a:spLocks noChangeArrowheads="1"/>
          </p:cNvSpPr>
          <p:nvPr/>
        </p:nvSpPr>
        <p:spPr bwMode="auto">
          <a:xfrm>
            <a:off x="118607" y="4912866"/>
            <a:ext cx="3877329" cy="1561503"/>
          </a:xfrm>
          <a:prstGeom prst="roundRect">
            <a:avLst>
              <a:gd name="adj" fmla="val 6528"/>
            </a:avLst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5465" tIns="49395" rIns="125465" bIns="627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237061" indent="-237061" algn="just" defTabSz="1270347">
              <a:spcBef>
                <a:spcPts val="0"/>
              </a:spcBef>
              <a:spcAft>
                <a:spcPts val="800"/>
              </a:spcAft>
              <a:buNone/>
              <a:tabLst>
                <a:tab pos="237061" algn="l"/>
              </a:tabLst>
              <a:defRPr/>
            </a:pPr>
            <a:r>
              <a:rPr lang="ja-JP" altLang="en-US" sz="1100" dirty="0" smtClean="0">
                <a:solidFill>
                  <a:srgbClr val="000000"/>
                </a:solidFill>
              </a:rPr>
              <a:t>○人・農地プラン「笹渡地区」に中心経営体として登載</a:t>
            </a:r>
            <a:endParaRPr lang="en-US" altLang="ja-JP" sz="1100" dirty="0" smtClean="0">
              <a:solidFill>
                <a:srgbClr val="000000"/>
              </a:solidFill>
            </a:endParaRPr>
          </a:p>
          <a:p>
            <a:pPr marL="237061" indent="-237061" algn="just" defTabSz="1270347">
              <a:spcBef>
                <a:spcPts val="0"/>
              </a:spcBef>
              <a:spcAft>
                <a:spcPts val="800"/>
              </a:spcAft>
              <a:buNone/>
              <a:tabLst>
                <a:tab pos="237061" algn="l"/>
              </a:tabLst>
              <a:defRPr/>
            </a:pPr>
            <a:r>
              <a:rPr lang="ja-JP" altLang="en-US" sz="1100" dirty="0" smtClean="0">
                <a:solidFill>
                  <a:srgbClr val="000000"/>
                </a:solidFill>
              </a:rPr>
              <a:t>○Ａ氏のニーズに合わせ、電気牧柵を効率よく設置できるよう隣接した農地を貸し付け</a:t>
            </a:r>
            <a:endParaRPr lang="en-US" altLang="ja-JP" sz="1100" dirty="0" smtClean="0">
              <a:solidFill>
                <a:srgbClr val="000000"/>
              </a:solidFill>
            </a:endParaRPr>
          </a:p>
          <a:p>
            <a:pPr marL="237061" indent="-237061" algn="just" defTabSz="1270347">
              <a:spcBef>
                <a:spcPts val="0"/>
              </a:spcBef>
              <a:spcAft>
                <a:spcPts val="800"/>
              </a:spcAft>
              <a:buNone/>
              <a:tabLst>
                <a:tab pos="237061" algn="l"/>
              </a:tabLst>
              <a:defRPr/>
            </a:pPr>
            <a:r>
              <a:rPr lang="ja-JP" altLang="en-US" sz="1100" dirty="0" smtClean="0">
                <a:solidFill>
                  <a:srgbClr val="000000"/>
                </a:solidFill>
              </a:rPr>
              <a:t>○今後は、町営牧野や自己所有地、農地中間管理事業で取得した農地を活用して通年放牧を行い、労力軽減と経営・飼養管理の徹底を図りながら、農業所得２５０万円以上の経営を目指す</a:t>
            </a:r>
            <a:endParaRPr lang="en-US" altLang="ja-JP" sz="1100" dirty="0" smtClean="0">
              <a:solidFill>
                <a:srgbClr val="0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>
            <a:off x="179275" y="3117251"/>
            <a:ext cx="246170" cy="13368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20672"/>
              </p:ext>
            </p:extLst>
          </p:nvPr>
        </p:nvGraphicFramePr>
        <p:xfrm>
          <a:off x="9252520" y="1412776"/>
          <a:ext cx="2976078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806"/>
                <a:gridCol w="2543272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○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特定農山村法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（＝中山間地域）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smtClean="0"/>
                        <a:t>○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山村振興法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○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過疎地域自立促進特別措置法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半島振興法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離島振興法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大かっこ 28"/>
          <p:cNvSpPr/>
          <p:nvPr/>
        </p:nvSpPr>
        <p:spPr>
          <a:xfrm>
            <a:off x="9288145" y="2996952"/>
            <a:ext cx="2899585" cy="57888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AutoFit/>
          </a:bodyPr>
          <a:lstStyle/>
          <a:p>
            <a:r>
              <a:rPr kumimoji="1" lang="ja-JP" altLang="en-US" sz="1400" dirty="0" smtClean="0"/>
              <a:t>　当該地区が上記の５法に該当する場合、該当する法律に○を記入。</a:t>
            </a:r>
            <a:endParaRPr kumimoji="1" lang="en-US" altLang="ja-JP" sz="14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263929" y="1052736"/>
            <a:ext cx="20801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地域振興法（５法）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091056" y="241484"/>
            <a:ext cx="30417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←　該当項目</a:t>
            </a:r>
            <a:r>
              <a:rPr lang="ja-JP" altLang="en-US" sz="1400" dirty="0" smtClean="0"/>
              <a:t>は、</a:t>
            </a:r>
            <a:r>
              <a:rPr kumimoji="1" lang="ja-JP" altLang="en-US" sz="1400" dirty="0" smtClean="0"/>
              <a:t>背景を着色。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←　</a:t>
            </a:r>
            <a:r>
              <a:rPr kumimoji="1" lang="ja-JP" altLang="en-US" sz="1400" dirty="0" smtClean="0"/>
              <a:t>非該当項目は、背景を白色。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217045" y="3698448"/>
            <a:ext cx="304178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注：この資料における「中山間地域」は、上記の特定農山村法の対象地域をいう</a:t>
            </a:r>
            <a:r>
              <a:rPr lang="ja-JP" altLang="en-US" sz="1400" dirty="0" smtClean="0">
                <a:solidFill>
                  <a:srgbClr val="FF0000"/>
                </a:solidFill>
              </a:rPr>
              <a:t>。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786" y="1104876"/>
            <a:ext cx="719390" cy="10912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131" y="1147577"/>
            <a:ext cx="682811" cy="53039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786" y="1709090"/>
            <a:ext cx="999831" cy="4694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026" y="1150123"/>
            <a:ext cx="560881" cy="3048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294" y="1245121"/>
            <a:ext cx="762066" cy="43285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0927" y="1242820"/>
            <a:ext cx="91448" cy="8535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4563" y="2616812"/>
            <a:ext cx="4865030" cy="357873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8992" y="3625170"/>
            <a:ext cx="1219306" cy="229839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0193" y="1165364"/>
            <a:ext cx="694762" cy="145156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0122" y="4643228"/>
            <a:ext cx="1188823" cy="32921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0327" y="3310059"/>
            <a:ext cx="1664352" cy="100592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8077" y="4283532"/>
            <a:ext cx="530398" cy="1048603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0486" y="4301823"/>
            <a:ext cx="506012" cy="67061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3134" y="4181233"/>
            <a:ext cx="816935" cy="652329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8723" y="3863003"/>
            <a:ext cx="566977" cy="46333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14392" y="4351580"/>
            <a:ext cx="140220" cy="292633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56014" y="2954792"/>
            <a:ext cx="786452" cy="469433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00299" y="3801906"/>
            <a:ext cx="1426588" cy="481626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70069" y="5466406"/>
            <a:ext cx="1719221" cy="48772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68854" y="4480612"/>
            <a:ext cx="164606" cy="99373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57428" y="3376418"/>
            <a:ext cx="121931" cy="1115665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7514" y="3386514"/>
            <a:ext cx="451143" cy="695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536</TotalTime>
  <Words>268</Words>
  <Application>Microsoft Office PowerPoint</Application>
  <PresentationFormat>画面に合わせる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ＤＨＰ特太ゴシック体</vt:lpstr>
      <vt:lpstr>ＭＳ Ｐゴシック</vt:lpstr>
      <vt:lpstr>Arial</vt:lpstr>
      <vt:lpstr>Calibri</vt:lpstr>
      <vt:lpstr>Blank</vt:lpstr>
      <vt:lpstr>PowerPoint プレゼンテーション</vt:lpstr>
    </vt:vector>
  </TitlesOfParts>
  <Company>農林水産省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農林水産省</dc:creator>
  <cp:lastModifiedBy>m-miura</cp:lastModifiedBy>
  <cp:revision>32</cp:revision>
  <cp:lastPrinted>2017-08-25T08:31:44Z</cp:lastPrinted>
  <dcterms:created xsi:type="dcterms:W3CDTF">2017-04-27T00:33:19Z</dcterms:created>
  <dcterms:modified xsi:type="dcterms:W3CDTF">2017-10-17T08:27:28Z</dcterms:modified>
</cp:coreProperties>
</file>