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8" r:id="rId3"/>
    <p:sldId id="259" r:id="rId4"/>
    <p:sldId id="265" r:id="rId5"/>
    <p:sldId id="260" r:id="rId6"/>
    <p:sldId id="261" r:id="rId7"/>
    <p:sldId id="262" r:id="rId8"/>
    <p:sldId id="263" r:id="rId9"/>
    <p:sldId id="264" r:id="rId10"/>
    <p:sldId id="266"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3837291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329373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22356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158316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1207852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204071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2700075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165919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3075492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2274220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96749D0-9935-4257-B3F2-0E381D5DAC60}" type="datetimeFigureOut">
              <a:rPr kumimoji="1" lang="ja-JP" altLang="en-US" smtClean="0"/>
              <a:t>2017/2/8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277552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749D0-9935-4257-B3F2-0E381D5DAC60}" type="datetimeFigureOut">
              <a:rPr kumimoji="1" lang="ja-JP" altLang="en-US" smtClean="0"/>
              <a:t>2017/2/8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E39B14-9996-4409-B90A-340DA081632E}" type="slidenum">
              <a:rPr kumimoji="1" lang="ja-JP" altLang="en-US" smtClean="0"/>
              <a:t>‹#›</a:t>
            </a:fld>
            <a:endParaRPr kumimoji="1" lang="ja-JP" altLang="en-US"/>
          </a:p>
        </p:txBody>
      </p:sp>
    </p:spTree>
    <p:extLst>
      <p:ext uri="{BB962C8B-B14F-4D97-AF65-F5344CB8AC3E}">
        <p14:creationId xmlns:p14="http://schemas.microsoft.com/office/powerpoint/2010/main" val="169593142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8" name="正方形/長方形 7"/>
          <p:cNvSpPr/>
          <p:nvPr/>
        </p:nvSpPr>
        <p:spPr>
          <a:xfrm>
            <a:off x="6876256" y="6526113"/>
            <a:ext cx="2700300" cy="43204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t>※</a:t>
            </a:r>
            <a:r>
              <a:rPr kumimoji="1" lang="ja-JP" altLang="en-US" dirty="0" smtClean="0"/>
              <a:t>展勝地の桜並木</a:t>
            </a:r>
            <a:endParaRPr kumimoji="1" lang="ja-JP" altLang="en-US" dirty="0"/>
          </a:p>
        </p:txBody>
      </p:sp>
      <p:pic>
        <p:nvPicPr>
          <p:cNvPr id="1026" name="Picture 2" descr="C:\Users\0805\Desktop\DSC_319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8695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角丸四角形 3"/>
          <p:cNvSpPr/>
          <p:nvPr/>
        </p:nvSpPr>
        <p:spPr>
          <a:xfrm>
            <a:off x="561031" y="1412776"/>
            <a:ext cx="8064896" cy="129614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400" dirty="0" smtClean="0">
                <a:solidFill>
                  <a:schemeClr val="tx1"/>
                </a:solidFill>
              </a:rPr>
              <a:t>農地利用の最適化の取り組み</a:t>
            </a:r>
            <a:endParaRPr kumimoji="1" lang="ja-JP" altLang="en-US" sz="4400" dirty="0">
              <a:solidFill>
                <a:schemeClr val="tx1"/>
              </a:solidFill>
            </a:endParaRPr>
          </a:p>
        </p:txBody>
      </p:sp>
      <p:sp>
        <p:nvSpPr>
          <p:cNvPr id="7" name="角丸四角形 6"/>
          <p:cNvSpPr/>
          <p:nvPr/>
        </p:nvSpPr>
        <p:spPr>
          <a:xfrm>
            <a:off x="2543347" y="5994673"/>
            <a:ext cx="4392488" cy="7474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岩手県北上市農業委員会</a:t>
            </a:r>
            <a:endParaRPr kumimoji="1" lang="ja-JP" altLang="en-US" sz="2800" dirty="0">
              <a:solidFill>
                <a:schemeClr val="tx1"/>
              </a:solidFill>
            </a:endParaRPr>
          </a:p>
        </p:txBody>
      </p:sp>
    </p:spTree>
    <p:extLst>
      <p:ext uri="{BB962C8B-B14F-4D97-AF65-F5344CB8AC3E}">
        <p14:creationId xmlns:p14="http://schemas.microsoft.com/office/powerpoint/2010/main" val="1223222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980728"/>
            <a:ext cx="8496944" cy="5688632"/>
          </a:xfrm>
        </p:spPr>
        <p:txBody>
          <a:bodyPr>
            <a:normAutofit/>
          </a:bodyPr>
          <a:lstStyle/>
          <a:p>
            <a:pPr marL="0" indent="0">
              <a:buNone/>
            </a:pPr>
            <a:r>
              <a:rPr lang="ja-JP" altLang="en-US" sz="2000" dirty="0" smtClean="0"/>
              <a:t>　</a:t>
            </a:r>
            <a:r>
              <a:rPr lang="ja-JP" altLang="en-US" sz="1400" dirty="0" smtClean="0">
                <a:latin typeface="HGS明朝E" panose="02020900000000000000" pitchFamily="18" charset="-128"/>
                <a:ea typeface="HGS明朝E" panose="02020900000000000000" pitchFamily="18" charset="-128"/>
              </a:rPr>
              <a:t>今年４月から、農業委員会は、農業委員が公選制から市長の任命制となり、また新たに農地利用最適化推進委員が設けられ、農地利用の最適化の推進業務が義務化されました。現在、新たな連携体制のもと農業委員と推進委員が連携を図りながら取り組んでおりますが、次のような課題が生じています。</a:t>
            </a:r>
            <a:endParaRPr lang="en-US" altLang="ja-JP" sz="1400" dirty="0" smtClean="0">
              <a:latin typeface="HGS明朝E" panose="02020900000000000000" pitchFamily="18" charset="-128"/>
              <a:ea typeface="HGS明朝E" panose="02020900000000000000" pitchFamily="18" charset="-128"/>
            </a:endParaRPr>
          </a:p>
          <a:p>
            <a:pPr marL="0" indent="0">
              <a:buNone/>
            </a:pPr>
            <a:endParaRPr lang="en-US" altLang="ja-JP" sz="1400" dirty="0" smtClean="0">
              <a:latin typeface="HGS明朝E" panose="02020900000000000000" pitchFamily="18" charset="-128"/>
              <a:ea typeface="HGS明朝E" panose="02020900000000000000" pitchFamily="18" charset="-128"/>
            </a:endParaRPr>
          </a:p>
          <a:p>
            <a:pPr marL="0" indent="0">
              <a:buNone/>
            </a:pPr>
            <a:r>
              <a:rPr lang="ja-JP" altLang="en-US" sz="2000" dirty="0" smtClean="0">
                <a:latin typeface="HGP創英角ﾎﾟｯﾌﾟ体" panose="040B0A00000000000000" pitchFamily="50" charset="-128"/>
                <a:ea typeface="HGP創英角ﾎﾟｯﾌﾟ体" panose="040B0A00000000000000" pitchFamily="50" charset="-128"/>
              </a:rPr>
              <a:t>１</a:t>
            </a:r>
            <a:r>
              <a:rPr lang="ja-JP" altLang="en-US" sz="2000" dirty="0">
                <a:latin typeface="HGP創英角ﾎﾟｯﾌﾟ体" panose="040B0A00000000000000" pitchFamily="50" charset="-128"/>
                <a:ea typeface="HGP創英角ﾎﾟｯﾌﾟ体" panose="040B0A00000000000000" pitchFamily="50" charset="-128"/>
              </a:rPr>
              <a:t>　</a:t>
            </a:r>
            <a:r>
              <a:rPr lang="ja-JP" altLang="en-US" sz="2000" dirty="0" smtClean="0">
                <a:latin typeface="HGP創英角ﾎﾟｯﾌﾟ体" panose="040B0A00000000000000" pitchFamily="50" charset="-128"/>
                <a:ea typeface="HGP創英角ﾎﾟｯﾌﾟ体" panose="040B0A00000000000000" pitchFamily="50" charset="-128"/>
              </a:rPr>
              <a:t>課題</a:t>
            </a:r>
            <a:endParaRPr lang="en-US" altLang="ja-JP" sz="2000"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sz="1800" dirty="0" smtClean="0">
                <a:latin typeface="ＭＳ ゴシック" panose="020B0609070205080204" pitchFamily="49" charset="-128"/>
                <a:ea typeface="ＭＳ ゴシック" panose="020B0609070205080204" pitchFamily="49" charset="-128"/>
              </a:rPr>
              <a:t>①北上市農業委員会は、農業委員</a:t>
            </a:r>
            <a:r>
              <a:rPr lang="en-US" altLang="ja-JP" sz="1800" dirty="0" smtClean="0">
                <a:latin typeface="ＭＳ ゴシック" panose="020B0609070205080204" pitchFamily="49" charset="-128"/>
                <a:ea typeface="ＭＳ ゴシック" panose="020B0609070205080204" pitchFamily="49" charset="-128"/>
              </a:rPr>
              <a:t>19</a:t>
            </a:r>
            <a:r>
              <a:rPr lang="ja-JP" altLang="en-US" sz="1800" dirty="0" smtClean="0">
                <a:latin typeface="ＭＳ ゴシック" panose="020B0609070205080204" pitchFamily="49" charset="-128"/>
                <a:ea typeface="ＭＳ ゴシック" panose="020B0609070205080204" pitchFamily="49" charset="-128"/>
              </a:rPr>
              <a:t>名中１期目（新人）が</a:t>
            </a:r>
            <a:r>
              <a:rPr lang="en-US" altLang="ja-JP" sz="1800" dirty="0" smtClean="0">
                <a:latin typeface="ＭＳ ゴシック" panose="020B0609070205080204" pitchFamily="49" charset="-128"/>
                <a:ea typeface="ＭＳ ゴシック" panose="020B0609070205080204" pitchFamily="49" charset="-128"/>
              </a:rPr>
              <a:t>10</a:t>
            </a:r>
            <a:r>
              <a:rPr lang="ja-JP" altLang="en-US" sz="1800" dirty="0" smtClean="0">
                <a:latin typeface="ＭＳ ゴシック" panose="020B0609070205080204" pitchFamily="49" charset="-128"/>
                <a:ea typeface="ＭＳ ゴシック" panose="020B0609070205080204" pitchFamily="49" charset="-128"/>
              </a:rPr>
              <a:t>名、２期目が４名と</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800" dirty="0">
                <a:latin typeface="ＭＳ ゴシック" panose="020B0609070205080204" pitchFamily="49" charset="-128"/>
                <a:ea typeface="ＭＳ ゴシック" panose="020B0609070205080204" pitchFamily="49" charset="-128"/>
              </a:rPr>
              <a:t>　</a:t>
            </a:r>
            <a:r>
              <a:rPr lang="ja-JP" altLang="en-US" sz="1800" dirty="0" smtClean="0">
                <a:latin typeface="ＭＳ ゴシック" panose="020B0609070205080204" pitchFamily="49" charset="-128"/>
                <a:ea typeface="ＭＳ ゴシック" panose="020B0609070205080204" pitchFamily="49" charset="-128"/>
              </a:rPr>
              <a:t>なっており経験年数の少ない委員が全体の７割であること、また推進委員も</a:t>
            </a:r>
            <a:r>
              <a:rPr lang="en-US" altLang="ja-JP" sz="1800" dirty="0" smtClean="0">
                <a:latin typeface="ＭＳ ゴシック" panose="020B0609070205080204" pitchFamily="49" charset="-128"/>
                <a:ea typeface="ＭＳ ゴシック" panose="020B0609070205080204" pitchFamily="49" charset="-128"/>
              </a:rPr>
              <a:t>30</a:t>
            </a:r>
          </a:p>
          <a:p>
            <a:pPr marL="0" indent="0">
              <a:buNone/>
            </a:pPr>
            <a:r>
              <a:rPr lang="ja-JP" altLang="en-US" sz="1800" dirty="0">
                <a:latin typeface="ＭＳ ゴシック" panose="020B0609070205080204" pitchFamily="49" charset="-128"/>
                <a:ea typeface="ＭＳ ゴシック" panose="020B0609070205080204" pitchFamily="49" charset="-128"/>
              </a:rPr>
              <a:t>　</a:t>
            </a:r>
            <a:r>
              <a:rPr lang="ja-JP" altLang="en-US" sz="1800" dirty="0" smtClean="0">
                <a:latin typeface="ＭＳ ゴシック" panose="020B0609070205080204" pitchFamily="49" charset="-128"/>
                <a:ea typeface="ＭＳ ゴシック" panose="020B0609070205080204" pitchFamily="49" charset="-128"/>
              </a:rPr>
              <a:t>名中ほとんどが、農業委員の経験者でないことから、農地利用の最適化に向け</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800" dirty="0">
                <a:latin typeface="ＭＳ ゴシック" panose="020B0609070205080204" pitchFamily="49" charset="-128"/>
                <a:ea typeface="ＭＳ ゴシック" panose="020B0609070205080204" pitchFamily="49" charset="-128"/>
              </a:rPr>
              <a:t>　</a:t>
            </a:r>
            <a:r>
              <a:rPr lang="ja-JP" altLang="en-US" sz="1800" dirty="0" err="1" smtClean="0">
                <a:latin typeface="ＭＳ ゴシック" panose="020B0609070205080204" pitchFamily="49" charset="-128"/>
                <a:ea typeface="ＭＳ ゴシック" panose="020B0609070205080204" pitchFamily="49" charset="-128"/>
              </a:rPr>
              <a:t>た</a:t>
            </a:r>
            <a:r>
              <a:rPr lang="ja-JP" altLang="en-US" sz="1800" dirty="0" smtClean="0">
                <a:latin typeface="ＭＳ ゴシック" panose="020B0609070205080204" pitchFamily="49" charset="-128"/>
                <a:ea typeface="ＭＳ ゴシック" panose="020B0609070205080204" pitchFamily="49" charset="-128"/>
              </a:rPr>
              <a:t>活動や、農地法等の専門的な知識の理解に時間がかかること。</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800" dirty="0" smtClean="0">
                <a:latin typeface="ＭＳ ゴシック" panose="020B0609070205080204" pitchFamily="49" charset="-128"/>
                <a:ea typeface="ＭＳ ゴシック" panose="020B0609070205080204" pitchFamily="49" charset="-128"/>
              </a:rPr>
              <a:t>②現場活動を行う推進委員の活動に個人差があること。</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800" dirty="0" smtClean="0">
                <a:latin typeface="ＭＳ ゴシック" panose="020B0609070205080204" pitchFamily="49" charset="-128"/>
                <a:ea typeface="ＭＳ ゴシック" panose="020B0609070205080204" pitchFamily="49" charset="-128"/>
              </a:rPr>
              <a:t>③市民や農業者が、農業委員や推進委員の活動について知らない人が多いこと。　</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800" dirty="0">
                <a:latin typeface="ＭＳ ゴシック" panose="020B0609070205080204" pitchFamily="49" charset="-128"/>
                <a:ea typeface="ＭＳ ゴシック" panose="020B0609070205080204" pitchFamily="49" charset="-128"/>
              </a:rPr>
              <a:t>　</a:t>
            </a:r>
            <a:r>
              <a:rPr lang="ja-JP" altLang="en-US" sz="1800" dirty="0" smtClean="0">
                <a:latin typeface="ＭＳ ゴシック" panose="020B0609070205080204" pitchFamily="49" charset="-128"/>
                <a:ea typeface="ＭＳ ゴシック" panose="020B0609070205080204" pitchFamily="49" charset="-128"/>
              </a:rPr>
              <a:t>　　　　　　　　　　　　　　　　　　　　　　　　　　　　　など・・・・</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2000" dirty="0" smtClean="0">
                <a:latin typeface="HGP創英角ﾎﾟｯﾌﾟ体" panose="040B0A00000000000000" pitchFamily="50" charset="-128"/>
                <a:ea typeface="HGP創英角ﾎﾟｯﾌﾟ体" panose="040B0A00000000000000" pitchFamily="50" charset="-128"/>
              </a:rPr>
              <a:t>２　課題を解決するためには・・・・</a:t>
            </a:r>
            <a:endParaRPr lang="en-US" altLang="ja-JP" sz="2000"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sz="1800" dirty="0" smtClean="0">
                <a:latin typeface="ＭＳ ゴシック" panose="020B0609070205080204" pitchFamily="49" charset="-128"/>
                <a:ea typeface="ＭＳ ゴシック" panose="020B0609070205080204" pitchFamily="49" charset="-128"/>
              </a:rPr>
              <a:t>　代表者会議と地区会議の機能強化、定期的な研修会の実施、広報や市ホームページ等を活用した市民への積極的なＰＲ</a:t>
            </a: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endParaRPr lang="en-US" altLang="ja-JP" sz="2000" dirty="0"/>
          </a:p>
          <a:p>
            <a:pPr marL="0" indent="0">
              <a:buNone/>
            </a:pPr>
            <a:r>
              <a:rPr lang="ja-JP" altLang="en-US" sz="2000" dirty="0" smtClean="0"/>
              <a:t>　</a:t>
            </a:r>
            <a:endParaRPr lang="en-US" altLang="ja-JP" sz="2000" dirty="0" smtClean="0"/>
          </a:p>
          <a:p>
            <a:pPr marL="0" indent="0">
              <a:buNone/>
            </a:pPr>
            <a:endParaRPr lang="en-US" altLang="ja-JP" sz="2000" dirty="0"/>
          </a:p>
          <a:p>
            <a:pPr marL="0" indent="0">
              <a:buNone/>
            </a:pPr>
            <a:endParaRPr lang="en-US" altLang="ja-JP" sz="2000" dirty="0" smtClean="0"/>
          </a:p>
          <a:p>
            <a:pPr marL="0" indent="0">
              <a:buNone/>
            </a:pPr>
            <a:endParaRPr lang="en-US" altLang="ja-JP" sz="2000" dirty="0" smtClean="0"/>
          </a:p>
          <a:p>
            <a:pPr marL="0" indent="0">
              <a:buNone/>
            </a:pPr>
            <a:endParaRPr kumimoji="1" lang="ja-JP" altLang="en-US" sz="2000" dirty="0"/>
          </a:p>
        </p:txBody>
      </p:sp>
      <p:sp>
        <p:nvSpPr>
          <p:cNvPr id="5" name="タイトル 1"/>
          <p:cNvSpPr>
            <a:spLocks noGrp="1"/>
          </p:cNvSpPr>
          <p:nvPr>
            <p:ph type="title"/>
          </p:nvPr>
        </p:nvSpPr>
        <p:spPr>
          <a:xfrm>
            <a:off x="457200" y="274638"/>
            <a:ext cx="8229600" cy="634082"/>
          </a:xfrm>
          <a:solidFill>
            <a:schemeClr val="bg2">
              <a:lumMod val="75000"/>
            </a:schemeClr>
          </a:solidFill>
          <a:ln w="3175">
            <a:solidFill>
              <a:schemeClr val="tx1"/>
            </a:solidFill>
          </a:ln>
        </p:spPr>
        <p:txBody>
          <a:bodyPr>
            <a:normAutofit/>
          </a:bodyPr>
          <a:lstStyle/>
          <a:p>
            <a:pPr algn="l"/>
            <a:r>
              <a:rPr lang="ja-JP" altLang="en-US" sz="3200" dirty="0" smtClean="0"/>
              <a:t>５</a:t>
            </a:r>
            <a:r>
              <a:rPr lang="ja-JP" altLang="en-US" sz="3200" dirty="0"/>
              <a:t>　</a:t>
            </a:r>
            <a:r>
              <a:rPr lang="ja-JP" altLang="en-US" sz="3200" dirty="0" smtClean="0"/>
              <a:t>最後に・・・・</a:t>
            </a:r>
            <a:endParaRPr kumimoji="1" lang="ja-JP" altLang="en-US" sz="3200" dirty="0"/>
          </a:p>
        </p:txBody>
      </p:sp>
      <p:sp>
        <p:nvSpPr>
          <p:cNvPr id="6" name="角丸四角形 5"/>
          <p:cNvSpPr/>
          <p:nvPr/>
        </p:nvSpPr>
        <p:spPr>
          <a:xfrm>
            <a:off x="395536" y="5733256"/>
            <a:ext cx="8208912" cy="86409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latin typeface="HGP明朝B" panose="02020800000000000000" pitchFamily="18" charset="-128"/>
                <a:ea typeface="HGP明朝B" panose="02020800000000000000" pitchFamily="18" charset="-128"/>
              </a:rPr>
              <a:t>北上市農業委員会では、農業委員と農地利用最適化推進委員が連携して取り組む体制を構築しましたが、この体制が効率的に機能し、農地利用の最適化の推進に向けて、指針に沿った成果を達成するためには、</a:t>
            </a:r>
            <a:endParaRPr kumimoji="1" lang="en-US" altLang="ja-JP" sz="1400" dirty="0" smtClean="0">
              <a:latin typeface="HGP明朝B" panose="02020800000000000000" pitchFamily="18" charset="-128"/>
              <a:ea typeface="HGP明朝B" panose="02020800000000000000" pitchFamily="18" charset="-128"/>
            </a:endParaRPr>
          </a:p>
          <a:p>
            <a:r>
              <a:rPr kumimoji="1" lang="ja-JP" altLang="en-US" sz="1400" dirty="0" smtClean="0">
                <a:latin typeface="HGP明朝B" panose="02020800000000000000" pitchFamily="18" charset="-128"/>
                <a:ea typeface="HGP明朝B" panose="02020800000000000000" pitchFamily="18" charset="-128"/>
              </a:rPr>
              <a:t>時間をかけてひとつひとつ課題をクリアしていかなければならないと考えています。</a:t>
            </a:r>
            <a:endParaRPr kumimoji="1" lang="ja-JP" altLang="en-US" sz="1400" dirty="0">
              <a:latin typeface="HGP明朝B" panose="02020800000000000000" pitchFamily="18" charset="-128"/>
              <a:ea typeface="HGP明朝B" panose="02020800000000000000" pitchFamily="18" charset="-128"/>
            </a:endParaRPr>
          </a:p>
        </p:txBody>
      </p:sp>
    </p:spTree>
    <p:extLst>
      <p:ext uri="{BB962C8B-B14F-4D97-AF65-F5344CB8AC3E}">
        <p14:creationId xmlns:p14="http://schemas.microsoft.com/office/powerpoint/2010/main" val="3945004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3448" y="188640"/>
            <a:ext cx="8229600" cy="684312"/>
          </a:xfrm>
          <a:solidFill>
            <a:schemeClr val="bg2">
              <a:lumMod val="75000"/>
            </a:schemeClr>
          </a:solidFill>
          <a:ln w="3175">
            <a:solidFill>
              <a:schemeClr val="tx1"/>
            </a:solidFill>
          </a:ln>
        </p:spPr>
        <p:txBody>
          <a:bodyPr>
            <a:normAutofit/>
          </a:bodyPr>
          <a:lstStyle/>
          <a:p>
            <a:pPr algn="l"/>
            <a:r>
              <a:rPr kumimoji="1" lang="ja-JP" altLang="en-US" sz="3200" dirty="0" smtClean="0"/>
              <a:t>１　はじめに</a:t>
            </a:r>
            <a:endParaRPr kumimoji="1" lang="ja-JP" altLang="en-US" sz="3200" dirty="0"/>
          </a:p>
        </p:txBody>
      </p:sp>
      <p:sp>
        <p:nvSpPr>
          <p:cNvPr id="4" name="Rectangle 33"/>
          <p:cNvSpPr>
            <a:spLocks noChangeArrowheads="1"/>
          </p:cNvSpPr>
          <p:nvPr/>
        </p:nvSpPr>
        <p:spPr bwMode="auto">
          <a:xfrm>
            <a:off x="87220" y="1052736"/>
            <a:ext cx="8949276" cy="2232248"/>
          </a:xfrm>
          <a:prstGeom prst="rect">
            <a:avLst/>
          </a:prstGeom>
          <a:solidFill>
            <a:srgbClr val="00B0F0">
              <a:alpha val="0"/>
            </a:srgbClr>
          </a:solidFill>
          <a:ln w="9525">
            <a:noFill/>
            <a:miter lim="800000"/>
            <a:headEnd/>
            <a:tailEnd/>
          </a:ln>
        </p:spPr>
        <p:txBody>
          <a:bodyPr anchor="ctr"/>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altLang="ja-JP" sz="1600" b="1" i="0" u="none" strike="noStrike" kern="0" cap="none" spc="0" normalizeH="0" baseline="0" noProof="0" dirty="0" smtClean="0">
              <a:ln>
                <a:noFill/>
              </a:ln>
              <a:solidFill>
                <a:srgbClr val="000000"/>
              </a:solidFill>
              <a:effectLst/>
              <a:uLnTx/>
              <a:uFillTx/>
              <a:latin typeface="Arial" charset="0"/>
              <a:ea typeface="ＭＳ Ｐゴシック" pitchFamily="50"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rgbClr val="000000"/>
                </a:solidFill>
                <a:effectLst/>
                <a:uLnTx/>
                <a:uFillTx/>
                <a:latin typeface="Arial" charset="0"/>
                <a:ea typeface="ＭＳ Ｐゴシック" pitchFamily="50" charset="-128"/>
              </a:rPr>
              <a:t>岩手県北上市の概要　</a:t>
            </a:r>
            <a:endParaRPr kumimoji="0" lang="en-US" altLang="ja-JP" sz="1800" b="1" i="0" u="none" strike="noStrike" kern="0" cap="none" spc="0" normalizeH="0" baseline="0" noProof="0" dirty="0" smtClean="0">
              <a:ln>
                <a:noFill/>
              </a:ln>
              <a:solidFill>
                <a:srgbClr val="000000"/>
              </a:solidFill>
              <a:effectLst/>
              <a:uLnTx/>
              <a:uFillTx/>
              <a:latin typeface="Arial" charset="0"/>
              <a:ea typeface="ＭＳ Ｐゴシック" pitchFamily="50"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srgbClr val="000000"/>
                </a:solidFill>
                <a:effectLst/>
                <a:uLnTx/>
                <a:uFillTx/>
                <a:latin typeface="Arial" charset="0"/>
                <a:ea typeface="ＭＳ Ｐゴシック" pitchFamily="50" charset="-128"/>
              </a:rPr>
              <a:t>　</a:t>
            </a:r>
            <a:r>
              <a:rPr kumimoji="0" lang="ja-JP" altLang="en-US" sz="1400" b="1" i="0" u="none" strike="noStrike" kern="0" cap="none" spc="0" normalizeH="0" baseline="0" noProof="0" dirty="0" smtClean="0">
                <a:ln>
                  <a:noFill/>
                </a:ln>
                <a:solidFill>
                  <a:srgbClr val="000000"/>
                </a:solidFill>
                <a:effectLst/>
                <a:uLnTx/>
                <a:uFillTx/>
              </a:rPr>
              <a:t> </a:t>
            </a:r>
            <a:r>
              <a:rPr kumimoji="0" lang="ja-JP" altLang="en-US"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北上市は、平成３年４月１日に３市町村が合併した人口約</a:t>
            </a:r>
            <a:r>
              <a:rPr kumimoji="0" lang="en-US" altLang="ja-JP"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9</a:t>
            </a:r>
            <a:r>
              <a:rPr kumimoji="0" lang="ja-JP" altLang="en-US"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万</a:t>
            </a:r>
            <a:r>
              <a:rPr kumimoji="0" lang="en-US" altLang="ja-JP"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3,400</a:t>
            </a:r>
            <a:r>
              <a:rPr kumimoji="0" lang="ja-JP" altLang="en-US"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人のまちです。</a:t>
            </a:r>
            <a:endParaRPr kumimoji="0" lang="en-US" altLang="ja-JP"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ja-JP" altLang="en-US" sz="1400" b="1" i="0" u="none" strike="noStrike" kern="0" cap="none" spc="0" normalizeH="0" baseline="0" noProof="0" dirty="0">
                <a:ln>
                  <a:noFill/>
                </a:ln>
                <a:solidFill>
                  <a:srgbClr val="000000"/>
                </a:solidFill>
                <a:effectLst/>
                <a:uLnTx/>
                <a:uFillTx/>
                <a:latin typeface="ＭＳ 明朝" panose="02020609040205080304" pitchFamily="17" charset="-128"/>
                <a:ea typeface="ＭＳ 明朝" panose="02020609040205080304" pitchFamily="17" charset="-128"/>
              </a:rPr>
              <a:t>  </a:t>
            </a:r>
            <a:r>
              <a:rPr kumimoji="0" lang="ja-JP" altLang="en-US"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当市は、岩手県中央に位置し、古くから農業が盛んな地域として歩んできました。また昭和</a:t>
            </a:r>
            <a:r>
              <a:rPr kumimoji="0" lang="en-US" altLang="ja-JP"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30</a:t>
            </a:r>
            <a:r>
              <a:rPr kumimoji="0" lang="ja-JP" altLang="en-US"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rPr>
              <a:t>年代から企業誘致にも力を入れ、現在では、半導体や自動車関連のほか多種多様な企業が立地する東北有数の工業都市としても発展してきています。</a:t>
            </a:r>
            <a:endParaRPr kumimoji="0" lang="en-US" altLang="ja-JP" sz="14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ja-JP" altLang="en-US" sz="1400" b="1" kern="0" dirty="0">
                <a:solidFill>
                  <a:srgbClr val="000000"/>
                </a:solidFill>
                <a:latin typeface="ＭＳ 明朝" panose="02020609040205080304" pitchFamily="17" charset="-128"/>
                <a:ea typeface="ＭＳ 明朝" panose="02020609040205080304" pitchFamily="17" charset="-128"/>
              </a:rPr>
              <a:t>　</a:t>
            </a:r>
            <a:r>
              <a:rPr kumimoji="0" lang="ja-JP" altLang="en-US" sz="1400" b="1" kern="0" dirty="0" smtClean="0">
                <a:solidFill>
                  <a:srgbClr val="000000"/>
                </a:solidFill>
                <a:latin typeface="ＭＳ 明朝" panose="02020609040205080304" pitchFamily="17" charset="-128"/>
                <a:ea typeface="ＭＳ 明朝" panose="02020609040205080304" pitchFamily="17" charset="-128"/>
              </a:rPr>
              <a:t>当市の農業の現状ですが、総農家数が</a:t>
            </a:r>
            <a:r>
              <a:rPr kumimoji="0" lang="en-US" altLang="ja-JP" sz="1400" b="1" kern="0" dirty="0" smtClean="0">
                <a:solidFill>
                  <a:srgbClr val="000000"/>
                </a:solidFill>
                <a:latin typeface="ＭＳ 明朝" panose="02020609040205080304" pitchFamily="17" charset="-128"/>
                <a:ea typeface="ＭＳ 明朝" panose="02020609040205080304" pitchFamily="17" charset="-128"/>
              </a:rPr>
              <a:t>4,446</a:t>
            </a:r>
            <a:r>
              <a:rPr kumimoji="0" lang="ja-JP" altLang="en-US" sz="1400" b="1" kern="0" dirty="0" smtClean="0">
                <a:solidFill>
                  <a:srgbClr val="000000"/>
                </a:solidFill>
                <a:latin typeface="ＭＳ 明朝" panose="02020609040205080304" pitchFamily="17" charset="-128"/>
                <a:ea typeface="ＭＳ 明朝" panose="02020609040205080304" pitchFamily="17" charset="-128"/>
              </a:rPr>
              <a:t>戸、うち販売農家数が</a:t>
            </a:r>
            <a:r>
              <a:rPr kumimoji="0" lang="en-US" altLang="ja-JP" sz="1400" b="1" kern="0" dirty="0" smtClean="0">
                <a:solidFill>
                  <a:srgbClr val="000000"/>
                </a:solidFill>
                <a:latin typeface="ＭＳ 明朝" panose="02020609040205080304" pitchFamily="17" charset="-128"/>
                <a:ea typeface="ＭＳ 明朝" panose="02020609040205080304" pitchFamily="17" charset="-128"/>
              </a:rPr>
              <a:t>3,304</a:t>
            </a:r>
            <a:r>
              <a:rPr kumimoji="0" lang="ja-JP" altLang="en-US" sz="1400" b="1" kern="0" dirty="0" smtClean="0">
                <a:solidFill>
                  <a:srgbClr val="000000"/>
                </a:solidFill>
                <a:latin typeface="ＭＳ 明朝" panose="02020609040205080304" pitchFamily="17" charset="-128"/>
                <a:ea typeface="ＭＳ 明朝" panose="02020609040205080304" pitchFamily="17" charset="-128"/>
              </a:rPr>
              <a:t>戸となっています。農作物は、水稲が中心となっており、その他にアスパラガス（県内１位）、さといも（県内１位）、小菊（県内２位）などが特産品となっております。また農地の状況ですが、耕地面積は</a:t>
            </a:r>
            <a:r>
              <a:rPr kumimoji="0" lang="en-US" altLang="ja-JP" sz="1400" b="1" kern="0" dirty="0" smtClean="0">
                <a:solidFill>
                  <a:srgbClr val="000000"/>
                </a:solidFill>
                <a:latin typeface="ＭＳ 明朝" panose="02020609040205080304" pitchFamily="17" charset="-128"/>
                <a:ea typeface="ＭＳ 明朝" panose="02020609040205080304" pitchFamily="17" charset="-128"/>
              </a:rPr>
              <a:t>9,170ha</a:t>
            </a:r>
            <a:r>
              <a:rPr kumimoji="0" lang="ja-JP" altLang="en-US" sz="1400" b="1" kern="0" dirty="0" smtClean="0">
                <a:solidFill>
                  <a:srgbClr val="000000"/>
                </a:solidFill>
                <a:latin typeface="ＭＳ 明朝" panose="02020609040205080304" pitchFamily="17" charset="-128"/>
                <a:ea typeface="ＭＳ 明朝" panose="02020609040205080304" pitchFamily="17" charset="-128"/>
              </a:rPr>
              <a:t>であり、遊休農地が</a:t>
            </a:r>
            <a:r>
              <a:rPr kumimoji="0" lang="en-US" altLang="ja-JP" sz="1400" b="1" kern="0" dirty="0" smtClean="0">
                <a:solidFill>
                  <a:srgbClr val="000000"/>
                </a:solidFill>
                <a:latin typeface="ＭＳ 明朝" panose="02020609040205080304" pitchFamily="17" charset="-128"/>
                <a:ea typeface="ＭＳ 明朝" panose="02020609040205080304" pitchFamily="17" charset="-128"/>
              </a:rPr>
              <a:t>13.9ha</a:t>
            </a:r>
            <a:r>
              <a:rPr kumimoji="0" lang="ja-JP" altLang="en-US" sz="1400" b="1" kern="0" dirty="0" smtClean="0">
                <a:solidFill>
                  <a:srgbClr val="000000"/>
                </a:solidFill>
                <a:latin typeface="ＭＳ 明朝" panose="02020609040205080304" pitchFamily="17" charset="-128"/>
                <a:ea typeface="ＭＳ 明朝" panose="02020609040205080304" pitchFamily="17" charset="-128"/>
              </a:rPr>
              <a:t>となっています</a:t>
            </a:r>
            <a:r>
              <a:rPr kumimoji="0" lang="ja-JP" altLang="en-US" b="1" kern="0" dirty="0" smtClean="0">
                <a:solidFill>
                  <a:srgbClr val="000000"/>
                </a:solidFill>
                <a:latin typeface="ＭＳ 明朝" panose="02020609040205080304" pitchFamily="17" charset="-128"/>
                <a:ea typeface="ＭＳ 明朝" panose="02020609040205080304" pitchFamily="17" charset="-128"/>
              </a:rPr>
              <a:t>。</a:t>
            </a:r>
            <a:endParaRPr kumimoji="0" lang="en-US" altLang="ja-JP" sz="1800" b="1" i="0" u="none" strike="noStrike" kern="0" cap="none" spc="0" normalizeH="0" baseline="0" noProof="0" dirty="0" smtClean="0">
              <a:ln>
                <a:noFill/>
              </a:ln>
              <a:solidFill>
                <a:srgbClr val="000000"/>
              </a:solidFill>
              <a:effectLst/>
              <a:uLnTx/>
              <a:uFillTx/>
              <a:latin typeface="ＭＳ 明朝" panose="02020609040205080304" pitchFamily="17" charset="-128"/>
              <a:ea typeface="ＭＳ 明朝" panose="02020609040205080304" pitchFamily="17"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ja-JP" altLang="en-US" sz="1800" b="1" i="0" u="none" strike="noStrike" kern="0" cap="none" spc="0" normalizeH="0" baseline="0" noProof="0" dirty="0">
                <a:ln>
                  <a:noFill/>
                </a:ln>
                <a:solidFill>
                  <a:srgbClr val="000000"/>
                </a:solidFill>
                <a:effectLst/>
                <a:uLnTx/>
                <a:uFillTx/>
                <a:latin typeface="ＭＳ 明朝" panose="02020609040205080304" pitchFamily="17" charset="-128"/>
                <a:ea typeface="ＭＳ 明朝" panose="02020609040205080304" pitchFamily="17" charset="-128"/>
              </a:rPr>
              <a:t>　</a:t>
            </a:r>
            <a:endParaRPr kumimoji="0" lang="ja-JP" altLang="en-US" sz="1600" b="1" i="0" u="none" strike="noStrike" kern="0" cap="none" spc="0" normalizeH="0" baseline="0" noProof="0" dirty="0" smtClean="0">
              <a:ln>
                <a:noFill/>
              </a:ln>
              <a:solidFill>
                <a:srgbClr val="000000"/>
              </a:solidFill>
              <a:effectLst/>
              <a:uLnTx/>
              <a:uFillTx/>
              <a:latin typeface="Arial" charset="0"/>
              <a:ea typeface="ＭＳ Ｐゴシック" pitchFamily="50" charset="-128"/>
            </a:endParaRPr>
          </a:p>
          <a:p>
            <a:pPr marL="0" marR="0" lvl="0" indent="0" defTabSz="914400" eaLnBrk="0" fontAlgn="base" latinLnBrk="0" hangingPunct="0">
              <a:lnSpc>
                <a:spcPct val="100000"/>
              </a:lnSpc>
              <a:spcBef>
                <a:spcPct val="0"/>
              </a:spcBef>
              <a:spcAft>
                <a:spcPct val="0"/>
              </a:spcAft>
              <a:buClrTx/>
              <a:buSzTx/>
              <a:buFontTx/>
              <a:buNone/>
              <a:tabLst/>
              <a:defRPr/>
            </a:pPr>
            <a:endParaRPr kumimoji="0" lang="ja-JP" altLang="en-US" sz="1600" b="1" i="0" u="none" strike="noStrike" kern="0" cap="none" spc="0" normalizeH="0" baseline="0" noProof="0" dirty="0" smtClean="0">
              <a:ln>
                <a:noFill/>
              </a:ln>
              <a:solidFill>
                <a:srgbClr val="000000"/>
              </a:solidFill>
              <a:effectLst/>
              <a:uLnTx/>
              <a:uFillTx/>
              <a:latin typeface="Arial" charset="0"/>
              <a:ea typeface="ＭＳ Ｐゴシック" pitchFamily="50" charset="-128"/>
            </a:endParaRPr>
          </a:p>
        </p:txBody>
      </p:sp>
      <p:pic>
        <p:nvPicPr>
          <p:cNvPr id="5" name="Picture 26" descr="資料用北上市位置図"/>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733" y="3212976"/>
            <a:ext cx="7801610" cy="3528392"/>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 name="円/楕円 5"/>
          <p:cNvSpPr/>
          <p:nvPr/>
        </p:nvSpPr>
        <p:spPr>
          <a:xfrm>
            <a:off x="5663276" y="5157192"/>
            <a:ext cx="792088" cy="432048"/>
          </a:xfrm>
          <a:prstGeom prst="ellipse">
            <a:avLst/>
          </a:prstGeom>
          <a:noFill/>
          <a:ln w="38100" cap="flat" cmpd="sng" algn="ctr">
            <a:solidFill>
              <a:srgbClr val="FF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ndara"/>
              <a:ea typeface="HGP明朝E"/>
              <a:cs typeface="+mn-cs"/>
            </a:endParaRPr>
          </a:p>
        </p:txBody>
      </p:sp>
    </p:spTree>
    <p:extLst>
      <p:ext uri="{BB962C8B-B14F-4D97-AF65-F5344CB8AC3E}">
        <p14:creationId xmlns:p14="http://schemas.microsoft.com/office/powerpoint/2010/main" val="344901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400"/>
            <a:ext cx="8229600" cy="684312"/>
          </a:xfrm>
          <a:solidFill>
            <a:schemeClr val="bg2">
              <a:lumMod val="75000"/>
            </a:schemeClr>
          </a:solidFill>
          <a:ln w="3175">
            <a:solidFill>
              <a:schemeClr val="tx1"/>
            </a:solidFill>
          </a:ln>
        </p:spPr>
        <p:txBody>
          <a:bodyPr>
            <a:normAutofit/>
          </a:bodyPr>
          <a:lstStyle/>
          <a:p>
            <a:pPr algn="l"/>
            <a:r>
              <a:rPr kumimoji="1" lang="ja-JP" altLang="en-US" sz="3200" dirty="0" smtClean="0"/>
              <a:t>２　北上市農業委員会の組織体制について</a:t>
            </a:r>
            <a:endParaRPr kumimoji="1" lang="ja-JP" altLang="en-US" sz="3200" dirty="0"/>
          </a:p>
        </p:txBody>
      </p:sp>
      <p:sp>
        <p:nvSpPr>
          <p:cNvPr id="4" name="正方形/長方形 3"/>
          <p:cNvSpPr/>
          <p:nvPr/>
        </p:nvSpPr>
        <p:spPr>
          <a:xfrm>
            <a:off x="559734" y="2096852"/>
            <a:ext cx="3312368" cy="4536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正方形/長方形 4"/>
          <p:cNvSpPr/>
          <p:nvPr/>
        </p:nvSpPr>
        <p:spPr>
          <a:xfrm>
            <a:off x="4499992" y="2135594"/>
            <a:ext cx="4392488" cy="451358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dirty="0" smtClean="0"/>
          </a:p>
          <a:p>
            <a:pPr algn="ctr"/>
            <a:endParaRPr lang="en-US" altLang="ja-JP" dirty="0"/>
          </a:p>
          <a:p>
            <a:pPr algn="ctr"/>
            <a:endParaRPr kumimoji="1" lang="en-US" altLang="ja-JP" dirty="0" smtClean="0"/>
          </a:p>
          <a:p>
            <a:pPr algn="ctr"/>
            <a:endParaRPr lang="en-US" altLang="ja-JP" dirty="0"/>
          </a:p>
          <a:p>
            <a:endParaRPr lang="en-US" altLang="ja-JP" dirty="0" smtClean="0"/>
          </a:p>
          <a:p>
            <a:endParaRPr lang="en-US" altLang="ja-JP" dirty="0"/>
          </a:p>
          <a:p>
            <a:endParaRPr lang="en-US" altLang="ja-JP" dirty="0" smtClean="0"/>
          </a:p>
          <a:p>
            <a:endParaRPr lang="en-US" altLang="ja-JP" dirty="0"/>
          </a:p>
          <a:p>
            <a:endParaRPr lang="en-US" altLang="ja-JP" dirty="0" smtClean="0"/>
          </a:p>
          <a:p>
            <a:r>
              <a:rPr kumimoji="1" lang="en-US" altLang="ja-JP" dirty="0" smtClean="0"/>
              <a:t>※</a:t>
            </a:r>
            <a:r>
              <a:rPr kumimoji="1" lang="ja-JP" altLang="en-US" dirty="0" smtClean="0"/>
              <a:t>　　　</a:t>
            </a:r>
            <a:endParaRPr kumimoji="1" lang="en-US" altLang="ja-JP" dirty="0" smtClean="0"/>
          </a:p>
          <a:p>
            <a:r>
              <a:rPr kumimoji="1" lang="ja-JP" altLang="en-US" dirty="0" smtClean="0"/>
              <a:t>・農業委員</a:t>
            </a:r>
            <a:r>
              <a:rPr kumimoji="1" lang="en-US" altLang="ja-JP" dirty="0" smtClean="0"/>
              <a:t>19</a:t>
            </a:r>
            <a:r>
              <a:rPr kumimoji="1" lang="ja-JP" altLang="en-US" dirty="0" smtClean="0"/>
              <a:t>人中、</a:t>
            </a:r>
            <a:r>
              <a:rPr lang="ja-JP" altLang="en-US" dirty="0" smtClean="0"/>
              <a:t>女性が６人　（</a:t>
            </a:r>
            <a:r>
              <a:rPr lang="en-US" altLang="ja-JP" dirty="0" smtClean="0"/>
              <a:t>31.6</a:t>
            </a:r>
            <a:r>
              <a:rPr lang="ja-JP" altLang="en-US" dirty="0" smtClean="0"/>
              <a:t>％）</a:t>
            </a:r>
            <a:endParaRPr lang="en-US" altLang="ja-JP" dirty="0" smtClean="0"/>
          </a:p>
          <a:p>
            <a:r>
              <a:rPr kumimoji="1" lang="ja-JP" altLang="en-US" dirty="0" smtClean="0"/>
              <a:t>・総会は、毎月行い、農業委員のみ出席</a:t>
            </a:r>
            <a:endParaRPr kumimoji="1" lang="en-US" altLang="ja-JP" dirty="0" smtClean="0"/>
          </a:p>
          <a:p>
            <a:r>
              <a:rPr kumimoji="1" lang="ja-JP" altLang="en-US" dirty="0" smtClean="0"/>
              <a:t>・農地法第４条、第５条に関する現地確認は、農業委員及び担当地区の推進委員が</a:t>
            </a:r>
            <a:r>
              <a:rPr lang="ja-JP" altLang="en-US" dirty="0" smtClean="0"/>
              <a:t>行います</a:t>
            </a:r>
            <a:r>
              <a:rPr kumimoji="1" lang="ja-JP" altLang="en-US" dirty="0" smtClean="0"/>
              <a:t>。</a:t>
            </a:r>
            <a:endParaRPr kumimoji="1" lang="en-US" altLang="ja-JP" dirty="0" smtClean="0"/>
          </a:p>
        </p:txBody>
      </p:sp>
      <p:sp>
        <p:nvSpPr>
          <p:cNvPr id="6" name="正方形/長方形 5"/>
          <p:cNvSpPr/>
          <p:nvPr/>
        </p:nvSpPr>
        <p:spPr>
          <a:xfrm>
            <a:off x="1156183" y="1664804"/>
            <a:ext cx="2088232" cy="432048"/>
          </a:xfrm>
          <a:prstGeom prst="rect">
            <a:avLst/>
          </a:prstGeom>
          <a:solidFill>
            <a:schemeClr val="tx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solidFill>
                  <a:schemeClr val="bg1"/>
                </a:solidFill>
              </a:rPr>
              <a:t>旧農業委員会</a:t>
            </a:r>
            <a:endParaRPr kumimoji="1" lang="ja-JP" altLang="en-US" dirty="0">
              <a:solidFill>
                <a:schemeClr val="bg1"/>
              </a:solidFill>
            </a:endParaRPr>
          </a:p>
        </p:txBody>
      </p:sp>
      <p:sp>
        <p:nvSpPr>
          <p:cNvPr id="7" name="正方形/長方形 6"/>
          <p:cNvSpPr/>
          <p:nvPr/>
        </p:nvSpPr>
        <p:spPr>
          <a:xfrm>
            <a:off x="5688124" y="1694519"/>
            <a:ext cx="2088232" cy="432048"/>
          </a:xfrm>
          <a:prstGeom prst="rect">
            <a:avLst/>
          </a:prstGeom>
          <a:solidFill>
            <a:schemeClr val="tx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solidFill>
                  <a:schemeClr val="bg1"/>
                </a:solidFill>
              </a:rPr>
              <a:t>新農業委員会</a:t>
            </a:r>
            <a:endParaRPr kumimoji="1" lang="ja-JP" altLang="en-US" dirty="0">
              <a:solidFill>
                <a:schemeClr val="bg1"/>
              </a:solidFill>
            </a:endParaRPr>
          </a:p>
        </p:txBody>
      </p:sp>
      <p:sp>
        <p:nvSpPr>
          <p:cNvPr id="8" name="角丸四角形 7"/>
          <p:cNvSpPr/>
          <p:nvPr/>
        </p:nvSpPr>
        <p:spPr>
          <a:xfrm>
            <a:off x="1166528" y="2696040"/>
            <a:ext cx="2088232" cy="1512168"/>
          </a:xfrm>
          <a:prstGeom prst="roundRect">
            <a:avLst/>
          </a:prstGeom>
          <a:solidFill>
            <a:schemeClr val="bg2">
              <a:lumMod val="7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b="1" dirty="0" smtClean="0">
              <a:latin typeface="+mn-ea"/>
            </a:endParaRPr>
          </a:p>
          <a:p>
            <a:pPr algn="ctr"/>
            <a:r>
              <a:rPr kumimoji="1" lang="ja-JP" altLang="en-US" b="1" dirty="0" smtClean="0">
                <a:latin typeface="+mn-ea"/>
              </a:rPr>
              <a:t>農業委員</a:t>
            </a:r>
            <a:endParaRPr kumimoji="1" lang="en-US" altLang="ja-JP" b="1" dirty="0" smtClean="0">
              <a:latin typeface="+mn-ea"/>
            </a:endParaRPr>
          </a:p>
          <a:p>
            <a:pPr algn="ctr"/>
            <a:r>
              <a:rPr lang="ja-JP" altLang="en-US" b="1" dirty="0">
                <a:latin typeface="+mn-ea"/>
              </a:rPr>
              <a:t>定数</a:t>
            </a:r>
            <a:r>
              <a:rPr kumimoji="1" lang="en-US" altLang="ja-JP" b="1" dirty="0" smtClean="0">
                <a:latin typeface="+mn-ea"/>
              </a:rPr>
              <a:t>36</a:t>
            </a:r>
            <a:r>
              <a:rPr kumimoji="1" lang="ja-JP" altLang="en-US" b="1" dirty="0" smtClean="0">
                <a:latin typeface="+mn-ea"/>
              </a:rPr>
              <a:t>人</a:t>
            </a:r>
            <a:endParaRPr kumimoji="1" lang="en-US" altLang="ja-JP" b="1" dirty="0" smtClean="0">
              <a:latin typeface="+mn-ea"/>
            </a:endParaRPr>
          </a:p>
          <a:p>
            <a:pPr algn="ctr"/>
            <a:r>
              <a:rPr lang="ja-JP" altLang="en-US" sz="1400" dirty="0" smtClean="0"/>
              <a:t>（うち女性３人）</a:t>
            </a:r>
            <a:endParaRPr lang="en-US" altLang="ja-JP" sz="1400" dirty="0" smtClean="0"/>
          </a:p>
          <a:p>
            <a:pPr algn="ctr"/>
            <a:r>
              <a:rPr kumimoji="1" lang="en-US" altLang="ja-JP" sz="1400" dirty="0" smtClean="0"/>
              <a:t>※</a:t>
            </a:r>
            <a:r>
              <a:rPr kumimoji="1" lang="ja-JP" altLang="en-US" sz="1400" dirty="0" smtClean="0"/>
              <a:t>選挙</a:t>
            </a:r>
            <a:r>
              <a:rPr kumimoji="1" lang="en-US" altLang="ja-JP" sz="1400" dirty="0" smtClean="0"/>
              <a:t>30</a:t>
            </a:r>
            <a:r>
              <a:rPr kumimoji="1" lang="ja-JP" altLang="en-US" sz="1400" dirty="0" smtClean="0"/>
              <a:t>人、選任</a:t>
            </a:r>
            <a:r>
              <a:rPr kumimoji="1" lang="en-US" altLang="ja-JP" sz="1400" dirty="0" smtClean="0"/>
              <a:t>3</a:t>
            </a:r>
            <a:r>
              <a:rPr kumimoji="1" lang="ja-JP" altLang="en-US" sz="1400" dirty="0" smtClean="0"/>
              <a:t>人</a:t>
            </a:r>
            <a:endParaRPr kumimoji="1" lang="ja-JP" altLang="en-US" sz="1400" dirty="0"/>
          </a:p>
        </p:txBody>
      </p:sp>
      <p:sp>
        <p:nvSpPr>
          <p:cNvPr id="9" name="角丸四角形 8"/>
          <p:cNvSpPr/>
          <p:nvPr/>
        </p:nvSpPr>
        <p:spPr>
          <a:xfrm>
            <a:off x="683568" y="4797152"/>
            <a:ext cx="1296144" cy="108012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b="1" dirty="0" smtClean="0"/>
              <a:t>【</a:t>
            </a:r>
            <a:r>
              <a:rPr kumimoji="1" lang="ja-JP" altLang="en-US" sz="1400" b="1" dirty="0" smtClean="0"/>
              <a:t>農地部会</a:t>
            </a:r>
            <a:r>
              <a:rPr kumimoji="1" lang="en-US" altLang="ja-JP" sz="1400" b="1" dirty="0" smtClean="0"/>
              <a:t>】</a:t>
            </a:r>
          </a:p>
          <a:p>
            <a:pPr algn="ctr"/>
            <a:r>
              <a:rPr lang="en-US" altLang="ja-JP" sz="1400" dirty="0" smtClean="0"/>
              <a:t>18</a:t>
            </a:r>
            <a:r>
              <a:rPr lang="ja-JP" altLang="en-US" sz="1400" dirty="0" smtClean="0"/>
              <a:t>人</a:t>
            </a:r>
            <a:endParaRPr kumimoji="1" lang="ja-JP" altLang="en-US" sz="1400" dirty="0"/>
          </a:p>
        </p:txBody>
      </p:sp>
      <p:sp>
        <p:nvSpPr>
          <p:cNvPr id="10" name="角丸四角形 9"/>
          <p:cNvSpPr/>
          <p:nvPr/>
        </p:nvSpPr>
        <p:spPr>
          <a:xfrm>
            <a:off x="4604049" y="2706789"/>
            <a:ext cx="1737522" cy="2032755"/>
          </a:xfrm>
          <a:prstGeom prst="roundRect">
            <a:avLst/>
          </a:prstGeom>
          <a:solidFill>
            <a:schemeClr val="bg2">
              <a:lumMod val="7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400" dirty="0" smtClean="0"/>
              <a:t>農業委員</a:t>
            </a:r>
            <a:endParaRPr lang="en-US" altLang="ja-JP" sz="2400" dirty="0" smtClean="0"/>
          </a:p>
          <a:p>
            <a:pPr algn="ctr"/>
            <a:r>
              <a:rPr lang="ja-JP" altLang="en-US" dirty="0"/>
              <a:t>定数</a:t>
            </a:r>
            <a:r>
              <a:rPr lang="en-US" altLang="ja-JP" dirty="0" smtClean="0"/>
              <a:t>19</a:t>
            </a:r>
            <a:r>
              <a:rPr lang="ja-JP" altLang="en-US" dirty="0" smtClean="0"/>
              <a:t>人</a:t>
            </a:r>
            <a:endParaRPr lang="en-US" altLang="ja-JP" dirty="0"/>
          </a:p>
          <a:p>
            <a:pPr algn="ctr"/>
            <a:r>
              <a:rPr lang="ja-JP" altLang="en-US" sz="1400" dirty="0" smtClean="0"/>
              <a:t>（法定上限</a:t>
            </a:r>
            <a:r>
              <a:rPr lang="en-US" altLang="ja-JP" sz="1400" dirty="0" smtClean="0"/>
              <a:t>19</a:t>
            </a:r>
            <a:r>
              <a:rPr lang="ja-JP" altLang="en-US" sz="1400" dirty="0" smtClean="0"/>
              <a:t>人）</a:t>
            </a:r>
            <a:endParaRPr lang="ja-JP" altLang="en-US" sz="1400" dirty="0"/>
          </a:p>
        </p:txBody>
      </p:sp>
      <p:sp>
        <p:nvSpPr>
          <p:cNvPr id="11" name="角丸四角形 10"/>
          <p:cNvSpPr/>
          <p:nvPr/>
        </p:nvSpPr>
        <p:spPr>
          <a:xfrm>
            <a:off x="6943599" y="2707195"/>
            <a:ext cx="1800200" cy="2032755"/>
          </a:xfrm>
          <a:prstGeom prst="roundRect">
            <a:avLst/>
          </a:prstGeom>
          <a:solidFill>
            <a:schemeClr val="bg2">
              <a:lumMod val="7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ja-JP" altLang="en-US" b="1" dirty="0">
                <a:solidFill>
                  <a:prstClr val="black"/>
                </a:solidFill>
                <a:latin typeface="+mn-ea"/>
              </a:rPr>
              <a:t>農地</a:t>
            </a:r>
            <a:r>
              <a:rPr lang="ja-JP" altLang="en-US" b="1" dirty="0" smtClean="0">
                <a:solidFill>
                  <a:prstClr val="black"/>
                </a:solidFill>
                <a:latin typeface="+mn-ea"/>
              </a:rPr>
              <a:t>利用最適化推進委員</a:t>
            </a:r>
            <a:endParaRPr lang="en-US" altLang="ja-JP" b="1" dirty="0">
              <a:solidFill>
                <a:prstClr val="black"/>
              </a:solidFill>
              <a:latin typeface="+mn-ea"/>
            </a:endParaRPr>
          </a:p>
          <a:p>
            <a:pPr lvl="0" algn="ctr"/>
            <a:r>
              <a:rPr lang="ja-JP" altLang="en-US" b="1" dirty="0" smtClean="0">
                <a:solidFill>
                  <a:prstClr val="black"/>
                </a:solidFill>
                <a:latin typeface="+mn-ea"/>
              </a:rPr>
              <a:t>定数</a:t>
            </a:r>
            <a:r>
              <a:rPr lang="en-US" altLang="ja-JP" b="1" dirty="0" smtClean="0">
                <a:solidFill>
                  <a:prstClr val="black"/>
                </a:solidFill>
                <a:latin typeface="+mn-ea"/>
              </a:rPr>
              <a:t>30</a:t>
            </a:r>
            <a:r>
              <a:rPr lang="ja-JP" altLang="en-US" b="1" dirty="0" smtClean="0">
                <a:solidFill>
                  <a:prstClr val="black"/>
                </a:solidFill>
                <a:latin typeface="+mn-ea"/>
              </a:rPr>
              <a:t>人</a:t>
            </a:r>
            <a:endParaRPr lang="en-US" altLang="ja-JP" b="1" dirty="0" smtClean="0">
              <a:solidFill>
                <a:prstClr val="black"/>
              </a:solidFill>
              <a:latin typeface="+mn-ea"/>
            </a:endParaRPr>
          </a:p>
          <a:p>
            <a:pPr lvl="0" algn="ctr"/>
            <a:r>
              <a:rPr lang="ja-JP" altLang="en-US" sz="1600" dirty="0" smtClean="0">
                <a:solidFill>
                  <a:prstClr val="black"/>
                </a:solidFill>
                <a:latin typeface="+mn-ea"/>
              </a:rPr>
              <a:t>（法定上限</a:t>
            </a:r>
            <a:r>
              <a:rPr lang="en-US" altLang="ja-JP" sz="1600" dirty="0" smtClean="0">
                <a:solidFill>
                  <a:prstClr val="black"/>
                </a:solidFill>
                <a:latin typeface="+mn-ea"/>
              </a:rPr>
              <a:t>91</a:t>
            </a:r>
            <a:r>
              <a:rPr lang="ja-JP" altLang="en-US" sz="1600" dirty="0" smtClean="0">
                <a:solidFill>
                  <a:prstClr val="black"/>
                </a:solidFill>
                <a:latin typeface="+mn-ea"/>
              </a:rPr>
              <a:t>人）</a:t>
            </a:r>
            <a:endParaRPr lang="ja-JP" altLang="en-US" sz="1600" dirty="0">
              <a:solidFill>
                <a:prstClr val="black"/>
              </a:solidFill>
              <a:latin typeface="+mn-ea"/>
            </a:endParaRPr>
          </a:p>
        </p:txBody>
      </p:sp>
      <p:sp>
        <p:nvSpPr>
          <p:cNvPr id="12" name="角丸四角形 11"/>
          <p:cNvSpPr/>
          <p:nvPr/>
        </p:nvSpPr>
        <p:spPr>
          <a:xfrm>
            <a:off x="2339752" y="4797152"/>
            <a:ext cx="1296144" cy="108012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altLang="ja-JP" sz="1400" b="1" dirty="0" smtClean="0">
                <a:solidFill>
                  <a:prstClr val="black"/>
                </a:solidFill>
              </a:rPr>
              <a:t>【</a:t>
            </a:r>
            <a:r>
              <a:rPr lang="ja-JP" altLang="en-US" sz="1400" b="1" dirty="0">
                <a:solidFill>
                  <a:prstClr val="black"/>
                </a:solidFill>
              </a:rPr>
              <a:t>農政</a:t>
            </a:r>
            <a:r>
              <a:rPr lang="ja-JP" altLang="en-US" sz="1400" b="1" dirty="0" smtClean="0">
                <a:solidFill>
                  <a:prstClr val="black"/>
                </a:solidFill>
              </a:rPr>
              <a:t>部会</a:t>
            </a:r>
            <a:r>
              <a:rPr lang="en-US" altLang="ja-JP" sz="1400" b="1" dirty="0">
                <a:solidFill>
                  <a:prstClr val="black"/>
                </a:solidFill>
              </a:rPr>
              <a:t>】</a:t>
            </a:r>
          </a:p>
          <a:p>
            <a:pPr lvl="0" algn="ctr"/>
            <a:r>
              <a:rPr lang="en-US" altLang="ja-JP" sz="1400" dirty="0">
                <a:solidFill>
                  <a:prstClr val="black"/>
                </a:solidFill>
              </a:rPr>
              <a:t>18</a:t>
            </a:r>
            <a:r>
              <a:rPr lang="ja-JP" altLang="en-US" sz="1400" dirty="0">
                <a:solidFill>
                  <a:prstClr val="black"/>
                </a:solidFill>
              </a:rPr>
              <a:t>人</a:t>
            </a:r>
          </a:p>
        </p:txBody>
      </p:sp>
      <p:sp>
        <p:nvSpPr>
          <p:cNvPr id="13" name="正方形/長方形 12"/>
          <p:cNvSpPr/>
          <p:nvPr/>
        </p:nvSpPr>
        <p:spPr>
          <a:xfrm>
            <a:off x="1547664" y="2749589"/>
            <a:ext cx="1368152" cy="360040"/>
          </a:xfrm>
          <a:prstGeom prst="rect">
            <a:avLst/>
          </a:prstGeom>
          <a:solidFill>
            <a:schemeClr val="bg2">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t>【</a:t>
            </a:r>
            <a:r>
              <a:rPr kumimoji="1" lang="ja-JP" altLang="en-US" dirty="0" smtClean="0"/>
              <a:t>総会</a:t>
            </a:r>
            <a:r>
              <a:rPr kumimoji="1" lang="en-US" altLang="ja-JP" dirty="0" smtClean="0"/>
              <a:t>】</a:t>
            </a:r>
            <a:endParaRPr kumimoji="1" lang="ja-JP" altLang="en-US" dirty="0"/>
          </a:p>
        </p:txBody>
      </p:sp>
      <p:sp>
        <p:nvSpPr>
          <p:cNvPr id="14" name="右矢印 13"/>
          <p:cNvSpPr/>
          <p:nvPr/>
        </p:nvSpPr>
        <p:spPr>
          <a:xfrm>
            <a:off x="3872102" y="3212976"/>
            <a:ext cx="626267" cy="1887725"/>
          </a:xfrm>
          <a:prstGeom prst="rightArrow">
            <a:avLst>
              <a:gd name="adj1" fmla="val 50000"/>
              <a:gd name="adj2" fmla="val 4814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左右矢印 14"/>
          <p:cNvSpPr/>
          <p:nvPr/>
        </p:nvSpPr>
        <p:spPr>
          <a:xfrm>
            <a:off x="6367738" y="3459426"/>
            <a:ext cx="566734" cy="360040"/>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 name="正方形/長方形 15"/>
          <p:cNvSpPr/>
          <p:nvPr/>
        </p:nvSpPr>
        <p:spPr>
          <a:xfrm>
            <a:off x="6435081" y="2929609"/>
            <a:ext cx="432048"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b="1" dirty="0" smtClean="0"/>
              <a:t>連携</a:t>
            </a:r>
            <a:endParaRPr kumimoji="1" lang="ja-JP" altLang="en-US" sz="1000" b="1" dirty="0"/>
          </a:p>
        </p:txBody>
      </p:sp>
      <p:cxnSp>
        <p:nvCxnSpPr>
          <p:cNvPr id="23" name="直線コネクタ 22"/>
          <p:cNvCxnSpPr/>
          <p:nvPr/>
        </p:nvCxnSpPr>
        <p:spPr>
          <a:xfrm>
            <a:off x="1345636" y="4476361"/>
            <a:ext cx="1656184"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直線コネクタ 24"/>
          <p:cNvCxnSpPr>
            <a:endCxn id="9" idx="0"/>
          </p:cNvCxnSpPr>
          <p:nvPr/>
        </p:nvCxnSpPr>
        <p:spPr>
          <a:xfrm>
            <a:off x="1331640" y="4476361"/>
            <a:ext cx="0" cy="320791"/>
          </a:xfrm>
          <a:prstGeom prst="line">
            <a:avLst/>
          </a:prstGeom>
          <a:ln w="28575"/>
        </p:spPr>
        <p:style>
          <a:lnRef idx="1">
            <a:schemeClr val="dk1"/>
          </a:lnRef>
          <a:fillRef idx="0">
            <a:schemeClr val="dk1"/>
          </a:fillRef>
          <a:effectRef idx="0">
            <a:schemeClr val="dk1"/>
          </a:effectRef>
          <a:fontRef idx="minor">
            <a:schemeClr val="tx1"/>
          </a:fontRef>
        </p:style>
      </p:cxnSp>
      <p:cxnSp>
        <p:nvCxnSpPr>
          <p:cNvPr id="27" name="直線コネクタ 26"/>
          <p:cNvCxnSpPr>
            <a:endCxn id="12" idx="0"/>
          </p:cNvCxnSpPr>
          <p:nvPr/>
        </p:nvCxnSpPr>
        <p:spPr>
          <a:xfrm>
            <a:off x="2987824" y="4474231"/>
            <a:ext cx="0" cy="322921"/>
          </a:xfrm>
          <a:prstGeom prst="line">
            <a:avLst/>
          </a:prstGeom>
          <a:ln w="28575"/>
        </p:spPr>
        <p:style>
          <a:lnRef idx="1">
            <a:schemeClr val="dk1"/>
          </a:lnRef>
          <a:fillRef idx="0">
            <a:schemeClr val="dk1"/>
          </a:fillRef>
          <a:effectRef idx="0">
            <a:schemeClr val="dk1"/>
          </a:effectRef>
          <a:fontRef idx="minor">
            <a:schemeClr val="tx1"/>
          </a:fontRef>
        </p:style>
      </p:cxnSp>
      <p:cxnSp>
        <p:nvCxnSpPr>
          <p:cNvPr id="29" name="直線コネクタ 28"/>
          <p:cNvCxnSpPr/>
          <p:nvPr/>
        </p:nvCxnSpPr>
        <p:spPr>
          <a:xfrm>
            <a:off x="2173728" y="4212873"/>
            <a:ext cx="0" cy="263488"/>
          </a:xfrm>
          <a:prstGeom prst="line">
            <a:avLst/>
          </a:prstGeom>
          <a:ln w="28575"/>
        </p:spPr>
        <p:style>
          <a:lnRef idx="1">
            <a:schemeClr val="dk1"/>
          </a:lnRef>
          <a:fillRef idx="0">
            <a:schemeClr val="dk1"/>
          </a:fillRef>
          <a:effectRef idx="0">
            <a:schemeClr val="dk1"/>
          </a:effectRef>
          <a:fontRef idx="minor">
            <a:schemeClr val="tx1"/>
          </a:fontRef>
        </p:style>
      </p:cxnSp>
      <p:sp>
        <p:nvSpPr>
          <p:cNvPr id="3" name="正方形/長方形 2"/>
          <p:cNvSpPr/>
          <p:nvPr/>
        </p:nvSpPr>
        <p:spPr>
          <a:xfrm>
            <a:off x="519167" y="908720"/>
            <a:ext cx="8224632" cy="57606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smtClean="0">
                <a:latin typeface="HG丸ｺﾞｼｯｸM-PRO" panose="020F0600000000000000" pitchFamily="50" charset="-128"/>
                <a:ea typeface="HG丸ｺﾞｼｯｸM-PRO" panose="020F0600000000000000" pitchFamily="50" charset="-128"/>
              </a:rPr>
              <a:t>農業委員会等に関する法律が一部改正されたことに伴い、平成</a:t>
            </a:r>
            <a:r>
              <a:rPr kumimoji="1" lang="en-US" altLang="ja-JP" dirty="0" smtClean="0">
                <a:latin typeface="HG丸ｺﾞｼｯｸM-PRO" panose="020F0600000000000000" pitchFamily="50" charset="-128"/>
                <a:ea typeface="HG丸ｺﾞｼｯｸM-PRO" panose="020F0600000000000000" pitchFamily="50" charset="-128"/>
              </a:rPr>
              <a:t>28</a:t>
            </a:r>
            <a:r>
              <a:rPr kumimoji="1" lang="ja-JP" altLang="en-US" dirty="0" smtClean="0">
                <a:latin typeface="HG丸ｺﾞｼｯｸM-PRO" panose="020F0600000000000000" pitchFamily="50" charset="-128"/>
                <a:ea typeface="HG丸ｺﾞｼｯｸM-PRO" panose="020F0600000000000000" pitchFamily="50" charset="-128"/>
              </a:rPr>
              <a:t>年４月１日より、次のような新たな農業委員会組織となりました。</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0802094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39552" y="836712"/>
            <a:ext cx="8229600" cy="432048"/>
          </a:xfrm>
        </p:spPr>
        <p:txBody>
          <a:bodyPr>
            <a:normAutofit lnSpcReduction="10000"/>
          </a:bodyPr>
          <a:lstStyle/>
          <a:p>
            <a:pPr marL="0" indent="0">
              <a:buNone/>
            </a:pPr>
            <a:r>
              <a:rPr lang="ja-JP" altLang="en-US" sz="2400" dirty="0">
                <a:latin typeface="HGP創英角ﾎﾟｯﾌﾟ体" panose="040B0A00000000000000" pitchFamily="50" charset="-128"/>
                <a:ea typeface="HGP創英角ﾎﾟｯﾌﾟ体" panose="040B0A00000000000000" pitchFamily="50" charset="-128"/>
              </a:rPr>
              <a:t>■</a:t>
            </a:r>
            <a:r>
              <a:rPr kumimoji="1" lang="ja-JP" altLang="en-US" sz="2400" dirty="0" smtClean="0">
                <a:latin typeface="HGP創英角ﾎﾟｯﾌﾟ体" panose="040B0A00000000000000" pitchFamily="50" charset="-128"/>
                <a:ea typeface="HGP創英角ﾎﾟｯﾌﾟ体" panose="040B0A00000000000000" pitchFamily="50" charset="-128"/>
              </a:rPr>
              <a:t>新体制に至るまで</a:t>
            </a:r>
            <a:r>
              <a:rPr lang="ja-JP" altLang="en-US" sz="2400" dirty="0" smtClean="0">
                <a:latin typeface="HGP創英角ﾎﾟｯﾌﾟ体" panose="040B0A00000000000000" pitchFamily="50" charset="-128"/>
                <a:ea typeface="HGP創英角ﾎﾟｯﾌﾟ体" panose="040B0A00000000000000" pitchFamily="50" charset="-128"/>
              </a:rPr>
              <a:t>の経緯</a:t>
            </a:r>
            <a:endParaRPr kumimoji="1" lang="ja-JP" altLang="en-US" sz="2400" dirty="0">
              <a:latin typeface="HGP創英角ﾎﾟｯﾌﾟ体" panose="040B0A00000000000000" pitchFamily="50" charset="-128"/>
              <a:ea typeface="HGP創英角ﾎﾟｯﾌﾟ体" panose="040B0A00000000000000" pitchFamily="50" charset="-128"/>
            </a:endParaRPr>
          </a:p>
        </p:txBody>
      </p:sp>
      <p:sp>
        <p:nvSpPr>
          <p:cNvPr id="4" name="コンテンツ プレースホルダー 2"/>
          <p:cNvSpPr txBox="1">
            <a:spLocks/>
          </p:cNvSpPr>
          <p:nvPr/>
        </p:nvSpPr>
        <p:spPr>
          <a:xfrm>
            <a:off x="716495" y="1268760"/>
            <a:ext cx="8229600" cy="5472608"/>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400" dirty="0" smtClean="0"/>
              <a:t>平成</a:t>
            </a:r>
            <a:r>
              <a:rPr lang="en-US" altLang="ja-JP" sz="2400" dirty="0" smtClean="0"/>
              <a:t>27</a:t>
            </a:r>
            <a:r>
              <a:rPr lang="ja-JP" altLang="en-US" sz="2400" dirty="0" smtClean="0"/>
              <a:t>年</a:t>
            </a:r>
            <a:r>
              <a:rPr lang="ja-JP" altLang="en-US" sz="2400" dirty="0"/>
              <a:t>７月～平成</a:t>
            </a:r>
            <a:r>
              <a:rPr lang="en-US" altLang="ja-JP" sz="2400" dirty="0"/>
              <a:t>28</a:t>
            </a:r>
            <a:r>
              <a:rPr lang="ja-JP" altLang="en-US" sz="2400" dirty="0"/>
              <a:t>年</a:t>
            </a:r>
            <a:r>
              <a:rPr lang="ja-JP" altLang="en-US" sz="2400" dirty="0" smtClean="0"/>
              <a:t>１月</a:t>
            </a:r>
            <a:endParaRPr lang="en-US" altLang="ja-JP" sz="2400" dirty="0" smtClean="0"/>
          </a:p>
          <a:p>
            <a:pPr marL="0" indent="0">
              <a:buFont typeface="Arial" panose="020B0604020202020204" pitchFamily="34" charset="0"/>
              <a:buNone/>
            </a:pPr>
            <a:r>
              <a:rPr lang="ja-JP" altLang="en-US" sz="2400" dirty="0" smtClean="0"/>
              <a:t>　　法改正検討委員会の設置</a:t>
            </a:r>
            <a:endParaRPr lang="en-US" altLang="ja-JP" sz="2400" dirty="0" smtClean="0"/>
          </a:p>
          <a:p>
            <a:pPr marL="0" indent="0">
              <a:buFont typeface="Arial" panose="020B0604020202020204" pitchFamily="34" charset="0"/>
              <a:buNone/>
            </a:pPr>
            <a:endParaRPr lang="en-US" altLang="ja-JP" sz="2400" dirty="0" smtClean="0"/>
          </a:p>
          <a:p>
            <a:pPr marL="0" indent="0">
              <a:buFont typeface="Arial" panose="020B0604020202020204" pitchFamily="34" charset="0"/>
              <a:buNone/>
            </a:pPr>
            <a:endParaRPr lang="en-US" altLang="ja-JP" sz="2400" dirty="0" smtClean="0"/>
          </a:p>
          <a:p>
            <a:pPr marL="0" indent="0">
              <a:buFont typeface="Arial" panose="020B0604020202020204" pitchFamily="34" charset="0"/>
              <a:buNone/>
            </a:pPr>
            <a:endParaRPr lang="en-US" altLang="ja-JP" sz="2400" dirty="0" smtClean="0"/>
          </a:p>
          <a:p>
            <a:pPr marL="0" indent="0">
              <a:buFont typeface="Arial" panose="020B0604020202020204" pitchFamily="34" charset="0"/>
              <a:buNone/>
            </a:pPr>
            <a:endParaRPr lang="en-US" altLang="ja-JP" sz="2400" dirty="0" smtClean="0"/>
          </a:p>
          <a:p>
            <a:pPr marL="0" indent="0">
              <a:buFont typeface="Arial" panose="020B0604020202020204" pitchFamily="34" charset="0"/>
              <a:buNone/>
            </a:pPr>
            <a:endParaRPr lang="en-US" altLang="ja-JP" sz="2400" dirty="0" smtClean="0"/>
          </a:p>
          <a:p>
            <a:pPr marL="0" indent="0">
              <a:buFont typeface="Arial" panose="020B0604020202020204" pitchFamily="34" charset="0"/>
              <a:buNone/>
            </a:pPr>
            <a:r>
              <a:rPr lang="ja-JP" altLang="en-US" sz="2400" dirty="0" smtClean="0"/>
              <a:t>平成</a:t>
            </a:r>
            <a:r>
              <a:rPr lang="en-US" altLang="ja-JP" sz="2400" dirty="0" smtClean="0"/>
              <a:t>27</a:t>
            </a:r>
            <a:r>
              <a:rPr lang="ja-JP" altLang="en-US" sz="2400" dirty="0" smtClean="0"/>
              <a:t>年９月≪法律公布≫</a:t>
            </a:r>
            <a:endParaRPr lang="en-US" altLang="ja-JP" sz="2400" dirty="0" smtClean="0"/>
          </a:p>
          <a:p>
            <a:pPr marL="0" indent="0">
              <a:buFont typeface="Arial" panose="020B0604020202020204" pitchFamily="34" charset="0"/>
              <a:buNone/>
            </a:pPr>
            <a:r>
              <a:rPr lang="ja-JP" altLang="en-US" sz="2400" dirty="0" smtClean="0"/>
              <a:t>　　　　　　</a:t>
            </a:r>
            <a:r>
              <a:rPr lang="en-US" altLang="ja-JP" sz="2400" dirty="0" smtClean="0"/>
              <a:t>10</a:t>
            </a:r>
            <a:r>
              <a:rPr lang="ja-JP" altLang="en-US" sz="2400" dirty="0" smtClean="0"/>
              <a:t>月　</a:t>
            </a:r>
            <a:r>
              <a:rPr lang="ja-JP" altLang="en-US" sz="2400" dirty="0"/>
              <a:t> </a:t>
            </a:r>
            <a:r>
              <a:rPr lang="ja-JP" altLang="en-US" sz="2400" dirty="0" smtClean="0"/>
              <a:t> ・市長部局（農林部）との意見交換会　</a:t>
            </a:r>
            <a:endParaRPr lang="en-US" altLang="ja-JP" sz="2400" dirty="0" smtClean="0"/>
          </a:p>
          <a:p>
            <a:pPr marL="0" indent="0">
              <a:buFont typeface="Arial" panose="020B0604020202020204" pitchFamily="34" charset="0"/>
              <a:buNone/>
            </a:pPr>
            <a:r>
              <a:rPr lang="ja-JP" altLang="en-US" sz="2400" dirty="0" smtClean="0"/>
              <a:t>　　　　　　</a:t>
            </a:r>
            <a:r>
              <a:rPr lang="en-US" altLang="ja-JP" sz="2400" dirty="0" smtClean="0"/>
              <a:t>11</a:t>
            </a:r>
            <a:r>
              <a:rPr lang="ja-JP" altLang="en-US" sz="2400" dirty="0" smtClean="0"/>
              <a:t>月　  ・議会（常任委員会）との意見交換会</a:t>
            </a:r>
            <a:endParaRPr lang="en-US" altLang="ja-JP" sz="2400" dirty="0" smtClean="0"/>
          </a:p>
          <a:p>
            <a:pPr marL="0" indent="0">
              <a:buFont typeface="Arial" panose="020B0604020202020204" pitchFamily="34" charset="0"/>
              <a:buNone/>
            </a:pPr>
            <a:r>
              <a:rPr lang="ja-JP" altLang="en-US" sz="2400" dirty="0"/>
              <a:t>　</a:t>
            </a:r>
            <a:r>
              <a:rPr lang="ja-JP" altLang="en-US" sz="2400" dirty="0" smtClean="0"/>
              <a:t>　　　　　～</a:t>
            </a:r>
            <a:r>
              <a:rPr lang="en-US" altLang="ja-JP" sz="2400" dirty="0" smtClean="0"/>
              <a:t>12</a:t>
            </a:r>
            <a:r>
              <a:rPr lang="ja-JP" altLang="en-US" sz="2400" dirty="0" smtClean="0"/>
              <a:t>月 ・地区推薦団体、農業団体への説明</a:t>
            </a:r>
            <a:endParaRPr lang="en-US" altLang="ja-JP" sz="2400" dirty="0" smtClean="0"/>
          </a:p>
          <a:p>
            <a:pPr marL="0" indent="0">
              <a:buFont typeface="Arial" panose="020B0604020202020204" pitchFamily="34" charset="0"/>
              <a:buNone/>
            </a:pPr>
            <a:r>
              <a:rPr lang="ja-JP" altLang="en-US" sz="2400" dirty="0" smtClean="0"/>
              <a:t>　　　　　  　　　　　・市内農業者への説明（地区説明会）</a:t>
            </a:r>
            <a:endParaRPr lang="en-US" altLang="ja-JP" sz="2400" dirty="0" smtClean="0"/>
          </a:p>
          <a:p>
            <a:pPr marL="0" indent="0">
              <a:buFont typeface="Arial" panose="020B0604020202020204" pitchFamily="34" charset="0"/>
              <a:buNone/>
            </a:pPr>
            <a:r>
              <a:rPr lang="ja-JP" altLang="en-US" sz="2400" dirty="0"/>
              <a:t>　</a:t>
            </a:r>
            <a:r>
              <a:rPr lang="ja-JP" altLang="en-US" sz="2400" dirty="0" smtClean="0"/>
              <a:t>　　　　 　　　　　 ・行政区長への説明</a:t>
            </a:r>
            <a:endParaRPr lang="en-US" altLang="ja-JP" sz="2400" dirty="0" smtClean="0"/>
          </a:p>
          <a:p>
            <a:pPr marL="0" indent="0">
              <a:buNone/>
            </a:pPr>
            <a:r>
              <a:rPr lang="ja-JP" altLang="en-US" sz="2400" dirty="0" smtClean="0"/>
              <a:t>平成</a:t>
            </a:r>
            <a:r>
              <a:rPr lang="en-US" altLang="ja-JP" sz="2400" dirty="0" smtClean="0"/>
              <a:t>27</a:t>
            </a:r>
            <a:r>
              <a:rPr lang="ja-JP" altLang="en-US" sz="2400" dirty="0" smtClean="0"/>
              <a:t>年</a:t>
            </a:r>
            <a:r>
              <a:rPr lang="en-US" altLang="ja-JP" sz="2400" dirty="0" smtClean="0"/>
              <a:t>12</a:t>
            </a:r>
            <a:r>
              <a:rPr lang="ja-JP" altLang="en-US" sz="2400" dirty="0"/>
              <a:t>月</a:t>
            </a:r>
            <a:r>
              <a:rPr lang="en-US" altLang="ja-JP" sz="2400" dirty="0"/>
              <a:t>25</a:t>
            </a:r>
            <a:r>
              <a:rPr lang="ja-JP" altLang="en-US" sz="2400" dirty="0"/>
              <a:t>日</a:t>
            </a:r>
            <a:r>
              <a:rPr lang="ja-JP" altLang="en-US" sz="2400" dirty="0" smtClean="0"/>
              <a:t>～平成</a:t>
            </a:r>
            <a:r>
              <a:rPr lang="en-US" altLang="ja-JP" sz="2400" dirty="0" smtClean="0"/>
              <a:t>28</a:t>
            </a:r>
            <a:r>
              <a:rPr lang="ja-JP" altLang="en-US" sz="2400" dirty="0" smtClean="0"/>
              <a:t>年１月</a:t>
            </a:r>
            <a:r>
              <a:rPr lang="en-US" altLang="ja-JP" sz="2400" dirty="0"/>
              <a:t>29</a:t>
            </a:r>
            <a:r>
              <a:rPr lang="ja-JP" altLang="en-US" sz="2400" dirty="0" smtClean="0"/>
              <a:t>日≪農業委員・推進委員の募集≫　</a:t>
            </a:r>
            <a:endParaRPr lang="en-US" altLang="ja-JP" sz="2400" dirty="0" smtClean="0"/>
          </a:p>
          <a:p>
            <a:pPr marL="0" indent="0">
              <a:buNone/>
            </a:pPr>
            <a:r>
              <a:rPr lang="ja-JP" altLang="en-US" sz="2400" dirty="0" smtClean="0"/>
              <a:t>平成</a:t>
            </a:r>
            <a:r>
              <a:rPr lang="en-US" altLang="ja-JP" sz="2400" dirty="0" smtClean="0"/>
              <a:t>28</a:t>
            </a:r>
            <a:r>
              <a:rPr lang="ja-JP" altLang="en-US" sz="2400" dirty="0" smtClean="0"/>
              <a:t>年３月≪</a:t>
            </a:r>
            <a:r>
              <a:rPr lang="en-US" altLang="ja-JP" sz="2400" dirty="0" smtClean="0"/>
              <a:t>3</a:t>
            </a:r>
            <a:r>
              <a:rPr lang="ja-JP" altLang="en-US" sz="2400" dirty="0" smtClean="0"/>
              <a:t>月議会にて承認≫</a:t>
            </a:r>
            <a:endParaRPr lang="en-US" altLang="ja-JP" sz="2400" dirty="0" smtClean="0"/>
          </a:p>
          <a:p>
            <a:pPr marL="0" indent="0">
              <a:buFont typeface="Arial" panose="020B0604020202020204" pitchFamily="34" charset="0"/>
              <a:buNone/>
            </a:pPr>
            <a:r>
              <a:rPr lang="ja-JP" altLang="en-US" sz="2400" dirty="0" smtClean="0"/>
              <a:t>　　　　　　４月　　</a:t>
            </a:r>
            <a:r>
              <a:rPr lang="ja-JP" altLang="en-US" sz="2400" dirty="0"/>
              <a:t>・</a:t>
            </a:r>
            <a:r>
              <a:rPr lang="ja-JP" altLang="en-US" sz="2400" dirty="0" smtClean="0"/>
              <a:t>農業委員の任命、</a:t>
            </a:r>
            <a:r>
              <a:rPr lang="ja-JP" altLang="en-US" sz="2400" dirty="0"/>
              <a:t>　</a:t>
            </a:r>
            <a:r>
              <a:rPr lang="ja-JP" altLang="en-US" sz="2400" dirty="0" smtClean="0"/>
              <a:t>推進委員の委嘱</a:t>
            </a:r>
            <a:endParaRPr lang="en-US" altLang="ja-JP" sz="2400" dirty="0" smtClean="0"/>
          </a:p>
          <a:p>
            <a:pPr marL="0" indent="0">
              <a:buFont typeface="Arial" panose="020B0604020202020204" pitchFamily="34" charset="0"/>
              <a:buNone/>
            </a:pPr>
            <a:endParaRPr lang="ja-JP" altLang="en-US" sz="2400" dirty="0"/>
          </a:p>
        </p:txBody>
      </p:sp>
      <p:sp>
        <p:nvSpPr>
          <p:cNvPr id="5" name="正方形/長方形 4"/>
          <p:cNvSpPr/>
          <p:nvPr/>
        </p:nvSpPr>
        <p:spPr>
          <a:xfrm>
            <a:off x="957199" y="2040969"/>
            <a:ext cx="7974495" cy="1368152"/>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latin typeface="HGP明朝B" panose="02020800000000000000" pitchFamily="18" charset="-128"/>
                <a:ea typeface="HGP明朝B" panose="02020800000000000000" pitchFamily="18" charset="-128"/>
              </a:rPr>
              <a:t>１</a:t>
            </a:r>
            <a:r>
              <a:rPr kumimoji="1" lang="en-US" altLang="ja-JP" sz="1400" dirty="0" smtClean="0">
                <a:latin typeface="HGP明朝B" panose="02020800000000000000" pitchFamily="18" charset="-128"/>
                <a:ea typeface="HGP明朝B" panose="02020800000000000000" pitchFamily="18" charset="-128"/>
              </a:rPr>
              <a:t>.</a:t>
            </a:r>
            <a:r>
              <a:rPr kumimoji="1" lang="ja-JP" altLang="en-US" sz="1400" dirty="0" smtClean="0">
                <a:latin typeface="HGP明朝B" panose="02020800000000000000" pitchFamily="18" charset="-128"/>
                <a:ea typeface="HGP明朝B" panose="02020800000000000000" pitchFamily="18" charset="-128"/>
              </a:rPr>
              <a:t>目的　</a:t>
            </a:r>
            <a:r>
              <a:rPr lang="ja-JP" altLang="en-US" sz="1400" dirty="0" smtClean="0">
                <a:latin typeface="HGP明朝B" panose="02020800000000000000" pitchFamily="18" charset="-128"/>
                <a:ea typeface="HGP明朝B" panose="02020800000000000000" pitchFamily="18" charset="-128"/>
              </a:rPr>
              <a:t>農業委員会法の一部改正に伴う内容について検討を行うとともに、今後の北上市農業委員会の</a:t>
            </a:r>
            <a:endParaRPr lang="en-US" altLang="ja-JP" sz="1400" dirty="0" smtClean="0">
              <a:latin typeface="HGP明朝B" panose="02020800000000000000" pitchFamily="18" charset="-128"/>
              <a:ea typeface="HGP明朝B" panose="02020800000000000000" pitchFamily="18" charset="-128"/>
            </a:endParaRPr>
          </a:p>
          <a:p>
            <a:r>
              <a:rPr lang="ja-JP" altLang="en-US" sz="1400" dirty="0">
                <a:latin typeface="HGP明朝B" panose="02020800000000000000" pitchFamily="18" charset="-128"/>
                <a:ea typeface="HGP明朝B" panose="02020800000000000000" pitchFamily="18" charset="-128"/>
              </a:rPr>
              <a:t>　</a:t>
            </a:r>
            <a:r>
              <a:rPr lang="ja-JP" altLang="en-US" sz="1400" dirty="0" smtClean="0">
                <a:latin typeface="HGP明朝B" panose="02020800000000000000" pitchFamily="18" charset="-128"/>
                <a:ea typeface="HGP明朝B" panose="02020800000000000000" pitchFamily="18" charset="-128"/>
              </a:rPr>
              <a:t>　　　在り方を検討する。</a:t>
            </a:r>
            <a:endParaRPr lang="en-US" altLang="ja-JP" sz="1400" dirty="0" smtClean="0">
              <a:latin typeface="HGP明朝B" panose="02020800000000000000" pitchFamily="18" charset="-128"/>
              <a:ea typeface="HGP明朝B" panose="02020800000000000000" pitchFamily="18" charset="-128"/>
            </a:endParaRPr>
          </a:p>
          <a:p>
            <a:r>
              <a:rPr kumimoji="1" lang="ja-JP" altLang="en-US" sz="1400" dirty="0" smtClean="0">
                <a:latin typeface="HGP明朝B" panose="02020800000000000000" pitchFamily="18" charset="-128"/>
                <a:ea typeface="HGP明朝B" panose="02020800000000000000" pitchFamily="18" charset="-128"/>
              </a:rPr>
              <a:t>２</a:t>
            </a:r>
            <a:r>
              <a:rPr kumimoji="1" lang="en-US" altLang="ja-JP" sz="1400" dirty="0" smtClean="0">
                <a:latin typeface="HGP明朝B" panose="02020800000000000000" pitchFamily="18" charset="-128"/>
                <a:ea typeface="HGP明朝B" panose="02020800000000000000" pitchFamily="18" charset="-128"/>
              </a:rPr>
              <a:t>.</a:t>
            </a:r>
            <a:r>
              <a:rPr kumimoji="1" lang="ja-JP" altLang="en-US" sz="1400" dirty="0" smtClean="0">
                <a:latin typeface="HGP明朝B" panose="02020800000000000000" pitchFamily="18" charset="-128"/>
                <a:ea typeface="HGP明朝B" panose="02020800000000000000" pitchFamily="18" charset="-128"/>
              </a:rPr>
              <a:t>委員　</a:t>
            </a:r>
            <a:r>
              <a:rPr kumimoji="1" lang="en-US" altLang="ja-JP" sz="1400" dirty="0" smtClean="0">
                <a:latin typeface="HGP明朝B" panose="02020800000000000000" pitchFamily="18" charset="-128"/>
                <a:ea typeface="HGP明朝B" panose="02020800000000000000" pitchFamily="18" charset="-128"/>
              </a:rPr>
              <a:t>13</a:t>
            </a:r>
            <a:r>
              <a:rPr kumimoji="1" lang="ja-JP" altLang="en-US" sz="1400" dirty="0" smtClean="0">
                <a:latin typeface="HGP明朝B" panose="02020800000000000000" pitchFamily="18" charset="-128"/>
                <a:ea typeface="HGP明朝B" panose="02020800000000000000" pitchFamily="18" charset="-128"/>
              </a:rPr>
              <a:t>人（会長、職務代理者、役員４名、会長が指名した委員７名）</a:t>
            </a:r>
            <a:endParaRPr kumimoji="1" lang="en-US" altLang="ja-JP" sz="1400" dirty="0" smtClean="0">
              <a:latin typeface="HGP明朝B" panose="02020800000000000000" pitchFamily="18" charset="-128"/>
              <a:ea typeface="HGP明朝B" panose="02020800000000000000" pitchFamily="18" charset="-128"/>
            </a:endParaRPr>
          </a:p>
          <a:p>
            <a:r>
              <a:rPr lang="ja-JP" altLang="en-US" sz="1400" dirty="0">
                <a:solidFill>
                  <a:prstClr val="black"/>
                </a:solidFill>
                <a:latin typeface="HGP明朝B" panose="02020800000000000000" pitchFamily="18" charset="-128"/>
                <a:ea typeface="HGP明朝B" panose="02020800000000000000" pitchFamily="18" charset="-128"/>
              </a:rPr>
              <a:t>３</a:t>
            </a:r>
            <a:r>
              <a:rPr lang="en-US" altLang="ja-JP" sz="1400" dirty="0" smtClean="0">
                <a:solidFill>
                  <a:prstClr val="black"/>
                </a:solidFill>
                <a:latin typeface="HGP明朝B" panose="02020800000000000000" pitchFamily="18" charset="-128"/>
                <a:ea typeface="HGP明朝B" panose="02020800000000000000" pitchFamily="18" charset="-128"/>
              </a:rPr>
              <a:t>.</a:t>
            </a:r>
            <a:r>
              <a:rPr lang="ja-JP" altLang="en-US" sz="1400" dirty="0" smtClean="0">
                <a:solidFill>
                  <a:prstClr val="black"/>
                </a:solidFill>
                <a:latin typeface="HGP明朝B" panose="02020800000000000000" pitchFamily="18" charset="-128"/>
                <a:ea typeface="HGP明朝B" panose="02020800000000000000" pitchFamily="18" charset="-128"/>
              </a:rPr>
              <a:t>検討内容</a:t>
            </a:r>
            <a:endParaRPr lang="en-US" altLang="ja-JP" sz="1400" dirty="0" smtClean="0">
              <a:solidFill>
                <a:prstClr val="black"/>
              </a:solidFill>
              <a:latin typeface="HGP明朝B" panose="02020800000000000000" pitchFamily="18" charset="-128"/>
              <a:ea typeface="HGP明朝B" panose="02020800000000000000" pitchFamily="18" charset="-128"/>
            </a:endParaRPr>
          </a:p>
          <a:p>
            <a:r>
              <a:rPr kumimoji="1" lang="ja-JP" altLang="en-US" sz="1400" dirty="0">
                <a:solidFill>
                  <a:prstClr val="black"/>
                </a:solidFill>
                <a:latin typeface="HGP明朝B" panose="02020800000000000000" pitchFamily="18" charset="-128"/>
                <a:ea typeface="HGP明朝B" panose="02020800000000000000" pitchFamily="18" charset="-128"/>
              </a:rPr>
              <a:t>　</a:t>
            </a:r>
            <a:r>
              <a:rPr kumimoji="1" lang="ja-JP" altLang="en-US" sz="1400" dirty="0" smtClean="0">
                <a:solidFill>
                  <a:prstClr val="black"/>
                </a:solidFill>
                <a:latin typeface="HGP明朝B" panose="02020800000000000000" pitchFamily="18" charset="-128"/>
                <a:ea typeface="HGP明朝B" panose="02020800000000000000" pitchFamily="18" charset="-128"/>
              </a:rPr>
              <a:t>　　　 農業委員の定数、農地利用最適化推進委員の定数及び地区割、募集及び推薦方法、市民への</a:t>
            </a:r>
            <a:endParaRPr kumimoji="1" lang="en-US" altLang="ja-JP" sz="1400" dirty="0" smtClean="0">
              <a:solidFill>
                <a:prstClr val="black"/>
              </a:solidFill>
              <a:latin typeface="HGP明朝B" panose="02020800000000000000" pitchFamily="18" charset="-128"/>
              <a:ea typeface="HGP明朝B" panose="02020800000000000000" pitchFamily="18" charset="-128"/>
            </a:endParaRPr>
          </a:p>
          <a:p>
            <a:r>
              <a:rPr lang="ja-JP" altLang="en-US" sz="1400" dirty="0">
                <a:solidFill>
                  <a:prstClr val="black"/>
                </a:solidFill>
                <a:latin typeface="HGP明朝B" panose="02020800000000000000" pitchFamily="18" charset="-128"/>
                <a:ea typeface="HGP明朝B" panose="02020800000000000000" pitchFamily="18" charset="-128"/>
              </a:rPr>
              <a:t>　</a:t>
            </a:r>
            <a:r>
              <a:rPr lang="ja-JP" altLang="en-US" sz="1400" dirty="0" smtClean="0">
                <a:solidFill>
                  <a:prstClr val="black"/>
                </a:solidFill>
                <a:latin typeface="HGP明朝B" panose="02020800000000000000" pitchFamily="18" charset="-128"/>
                <a:ea typeface="HGP明朝B" panose="02020800000000000000" pitchFamily="18" charset="-128"/>
              </a:rPr>
              <a:t>　　　</a:t>
            </a:r>
            <a:r>
              <a:rPr kumimoji="1" lang="ja-JP" altLang="en-US" sz="1400" dirty="0" smtClean="0">
                <a:solidFill>
                  <a:prstClr val="black"/>
                </a:solidFill>
                <a:latin typeface="HGP明朝B" panose="02020800000000000000" pitchFamily="18" charset="-128"/>
                <a:ea typeface="HGP明朝B" panose="02020800000000000000" pitchFamily="18" charset="-128"/>
              </a:rPr>
              <a:t>制度改正の周知方法、農業委員と推進委員の連携方法等</a:t>
            </a:r>
            <a:endParaRPr kumimoji="1" lang="ja-JP" altLang="en-US" sz="1400" dirty="0">
              <a:latin typeface="HGP明朝B" panose="02020800000000000000" pitchFamily="18" charset="-128"/>
              <a:ea typeface="HGP明朝B" panose="02020800000000000000" pitchFamily="18" charset="-128"/>
            </a:endParaRPr>
          </a:p>
        </p:txBody>
      </p:sp>
      <p:sp>
        <p:nvSpPr>
          <p:cNvPr id="7" name="タイトル 1"/>
          <p:cNvSpPr>
            <a:spLocks noGrp="1"/>
          </p:cNvSpPr>
          <p:nvPr>
            <p:ph type="title"/>
          </p:nvPr>
        </p:nvSpPr>
        <p:spPr>
          <a:xfrm>
            <a:off x="467544" y="188640"/>
            <a:ext cx="8229600" cy="648072"/>
          </a:xfrm>
          <a:solidFill>
            <a:schemeClr val="bg2">
              <a:lumMod val="75000"/>
            </a:schemeClr>
          </a:solidFill>
          <a:ln w="3175">
            <a:solidFill>
              <a:schemeClr val="tx1"/>
            </a:solidFill>
          </a:ln>
        </p:spPr>
        <p:txBody>
          <a:bodyPr>
            <a:normAutofit/>
          </a:bodyPr>
          <a:lstStyle/>
          <a:p>
            <a:pPr algn="l"/>
            <a:r>
              <a:rPr kumimoji="1" lang="ja-JP" altLang="en-US" sz="3200" dirty="0" smtClean="0"/>
              <a:t>２　北上市農業委員会の組織体制について</a:t>
            </a:r>
            <a:endParaRPr kumimoji="1" lang="ja-JP" altLang="en-US" sz="3200" dirty="0"/>
          </a:p>
        </p:txBody>
      </p:sp>
    </p:spTree>
    <p:extLst>
      <p:ext uri="{BB962C8B-B14F-4D97-AF65-F5344CB8AC3E}">
        <p14:creationId xmlns:p14="http://schemas.microsoft.com/office/powerpoint/2010/main" val="3151470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bg2">
              <a:lumMod val="75000"/>
            </a:schemeClr>
          </a:solidFill>
          <a:ln w="3175">
            <a:solidFill>
              <a:schemeClr val="tx1"/>
            </a:solidFill>
          </a:ln>
        </p:spPr>
        <p:txBody>
          <a:bodyPr>
            <a:noAutofit/>
          </a:bodyPr>
          <a:lstStyle/>
          <a:p>
            <a:pPr algn="l"/>
            <a:r>
              <a:rPr kumimoji="1" lang="ja-JP" altLang="en-US" sz="3200" dirty="0" smtClean="0"/>
              <a:t>３．農業委員と農地利用最適化推進委員との連携体制について</a:t>
            </a:r>
            <a:endParaRPr kumimoji="1" lang="ja-JP" altLang="en-US" sz="3200" dirty="0"/>
          </a:p>
        </p:txBody>
      </p:sp>
      <p:sp>
        <p:nvSpPr>
          <p:cNvPr id="3" name="コンテンツ プレースホルダー 2"/>
          <p:cNvSpPr>
            <a:spLocks noGrp="1"/>
          </p:cNvSpPr>
          <p:nvPr>
            <p:ph idx="1"/>
          </p:nvPr>
        </p:nvSpPr>
        <p:spPr>
          <a:xfrm>
            <a:off x="445840" y="2132856"/>
            <a:ext cx="8424936" cy="4536504"/>
          </a:xfrm>
        </p:spPr>
        <p:txBody>
          <a:bodyPr>
            <a:normAutofit fontScale="85000" lnSpcReduction="20000"/>
          </a:bodyPr>
          <a:lstStyle/>
          <a:p>
            <a:pPr marL="0" indent="0">
              <a:buNone/>
            </a:pPr>
            <a:r>
              <a:rPr lang="ja-JP" altLang="en-US" dirty="0" smtClean="0">
                <a:latin typeface="HGP創英角ﾎﾟｯﾌﾟ体" panose="040B0A00000000000000" pitchFamily="50" charset="-128"/>
                <a:ea typeface="HGP創英角ﾎﾟｯﾌﾟ体" panose="040B0A00000000000000" pitchFamily="50" charset="-128"/>
              </a:rPr>
              <a:t>①全体会議</a:t>
            </a:r>
            <a:endParaRPr lang="en-US" altLang="ja-JP" dirty="0" smtClean="0">
              <a:latin typeface="HGP創英角ﾎﾟｯﾌﾟ体" panose="040B0A00000000000000" pitchFamily="50" charset="-128"/>
              <a:ea typeface="HGP創英角ﾎﾟｯﾌﾟ体" panose="040B0A00000000000000" pitchFamily="50" charset="-128"/>
            </a:endParaRPr>
          </a:p>
          <a:p>
            <a:pPr marL="0" indent="0">
              <a:buNone/>
            </a:pPr>
            <a:r>
              <a:rPr kumimoji="1" lang="ja-JP" altLang="en-US" dirty="0" smtClean="0"/>
              <a:t>　</a:t>
            </a:r>
            <a:r>
              <a:rPr kumimoji="1" lang="ja-JP" altLang="en-US" sz="2400" b="1" dirty="0" smtClean="0">
                <a:latin typeface="ＭＳ 明朝" panose="02020609040205080304" pitchFamily="17" charset="-128"/>
                <a:ea typeface="ＭＳ 明朝" panose="02020609040205080304" pitchFamily="17" charset="-128"/>
              </a:rPr>
              <a:t>農業委員と農地利用最適化推進委員全員（合計</a:t>
            </a:r>
            <a:r>
              <a:rPr kumimoji="1" lang="en-US" altLang="ja-JP" sz="2400" b="1" dirty="0" smtClean="0">
                <a:latin typeface="ＭＳ 明朝" panose="02020609040205080304" pitchFamily="17" charset="-128"/>
                <a:ea typeface="ＭＳ 明朝" panose="02020609040205080304" pitchFamily="17" charset="-128"/>
              </a:rPr>
              <a:t>49</a:t>
            </a:r>
            <a:r>
              <a:rPr kumimoji="1" lang="ja-JP" altLang="en-US" sz="2400" b="1" dirty="0" smtClean="0">
                <a:latin typeface="ＭＳ 明朝" panose="02020609040205080304" pitchFamily="17" charset="-128"/>
                <a:ea typeface="ＭＳ 明朝" panose="02020609040205080304" pitchFamily="17" charset="-128"/>
              </a:rPr>
              <a:t>名）が一同に会して情報交換を行います。　</a:t>
            </a:r>
            <a:r>
              <a:rPr kumimoji="1" lang="en-US" altLang="ja-JP" sz="2400" b="1" dirty="0" smtClean="0">
                <a:latin typeface="ＭＳ 明朝" panose="02020609040205080304" pitchFamily="17" charset="-128"/>
                <a:ea typeface="ＭＳ 明朝" panose="02020609040205080304" pitchFamily="17" charset="-128"/>
              </a:rPr>
              <a:t>※</a:t>
            </a:r>
            <a:r>
              <a:rPr kumimoji="1" lang="ja-JP" altLang="en-US" sz="2400" b="1" dirty="0" smtClean="0">
                <a:latin typeface="ＭＳ 明朝" panose="02020609040205080304" pitchFamily="17" charset="-128"/>
                <a:ea typeface="ＭＳ 明朝" panose="02020609040205080304" pitchFamily="17" charset="-128"/>
              </a:rPr>
              <a:t>年２回</a:t>
            </a:r>
            <a:r>
              <a:rPr kumimoji="1" lang="ja-JP" altLang="en-US" sz="2400" dirty="0" smtClean="0">
                <a:latin typeface="ＭＳ 明朝" panose="02020609040205080304" pitchFamily="17" charset="-128"/>
                <a:ea typeface="ＭＳ 明朝" panose="02020609040205080304" pitchFamily="17" charset="-128"/>
              </a:rPr>
              <a:t>　</a:t>
            </a:r>
            <a:endParaRPr kumimoji="1" lang="en-US" altLang="ja-JP" sz="2400" dirty="0" smtClean="0">
              <a:latin typeface="ＭＳ 明朝" panose="02020609040205080304" pitchFamily="17" charset="-128"/>
              <a:ea typeface="ＭＳ 明朝" panose="02020609040205080304" pitchFamily="17" charset="-128"/>
            </a:endParaRPr>
          </a:p>
          <a:p>
            <a:pPr marL="0" indent="0">
              <a:buNone/>
            </a:pPr>
            <a:endParaRPr kumimoji="1" lang="en-US" altLang="ja-JP" sz="2400" dirty="0" smtClean="0">
              <a:latin typeface="ＭＳ 明朝" panose="02020609040205080304" pitchFamily="17" charset="-128"/>
              <a:ea typeface="ＭＳ 明朝" panose="02020609040205080304" pitchFamily="17" charset="-128"/>
            </a:endParaRPr>
          </a:p>
          <a:p>
            <a:pPr marL="0" indent="0">
              <a:buNone/>
            </a:pPr>
            <a:r>
              <a:rPr kumimoji="1" lang="ja-JP" altLang="en-US" dirty="0" smtClean="0">
                <a:latin typeface="HGP創英角ﾎﾟｯﾌﾟ体" panose="040B0A00000000000000" pitchFamily="50" charset="-128"/>
                <a:ea typeface="HGP創英角ﾎﾟｯﾌﾟ体" panose="040B0A00000000000000" pitchFamily="50" charset="-128"/>
              </a:rPr>
              <a:t>②代表者会議</a:t>
            </a:r>
            <a:endParaRPr kumimoji="1" lang="en-US" altLang="ja-JP"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dirty="0"/>
              <a:t>　</a:t>
            </a:r>
            <a:r>
              <a:rPr lang="ja-JP" altLang="en-US" sz="2400" b="1" dirty="0" smtClean="0">
                <a:latin typeface="ＭＳ 明朝" panose="02020609040205080304" pitchFamily="17" charset="-128"/>
                <a:ea typeface="ＭＳ 明朝" panose="02020609040205080304" pitchFamily="17" charset="-128"/>
              </a:rPr>
              <a:t>農業委員の役員（５名）と農地利用最適化推進委員の代表者（６名）による、市全体としての活動について協議を行います。</a:t>
            </a:r>
            <a:endParaRPr lang="en-US" altLang="ja-JP" sz="2400" b="1" dirty="0" smtClean="0">
              <a:latin typeface="ＭＳ 明朝" panose="02020609040205080304" pitchFamily="17" charset="-128"/>
              <a:ea typeface="ＭＳ 明朝" panose="02020609040205080304" pitchFamily="17" charset="-128"/>
            </a:endParaRPr>
          </a:p>
          <a:p>
            <a:pPr marL="0" indent="0">
              <a:buNone/>
            </a:pPr>
            <a:r>
              <a:rPr lang="ja-JP" altLang="en-US" sz="2400" b="1" dirty="0">
                <a:latin typeface="ＭＳ 明朝" panose="02020609040205080304" pitchFamily="17" charset="-128"/>
                <a:ea typeface="ＭＳ 明朝" panose="02020609040205080304" pitchFamily="17" charset="-128"/>
              </a:rPr>
              <a:t>　</a:t>
            </a:r>
            <a:r>
              <a:rPr lang="ja-JP" altLang="en-US" sz="2400" b="1" dirty="0" smtClean="0">
                <a:latin typeface="ＭＳ 明朝" panose="02020609040205080304" pitchFamily="17" charset="-128"/>
                <a:ea typeface="ＭＳ 明朝" panose="02020609040205080304" pitchFamily="17" charset="-128"/>
              </a:rPr>
              <a:t>　</a:t>
            </a:r>
            <a:r>
              <a:rPr lang="en-US" altLang="ja-JP" sz="2400" b="1" dirty="0" smtClean="0">
                <a:latin typeface="ＭＳ 明朝" panose="02020609040205080304" pitchFamily="17" charset="-128"/>
                <a:ea typeface="ＭＳ 明朝" panose="02020609040205080304" pitchFamily="17" charset="-128"/>
              </a:rPr>
              <a:t>※</a:t>
            </a:r>
            <a:r>
              <a:rPr lang="ja-JP" altLang="en-US" sz="2400" b="1" dirty="0" smtClean="0">
                <a:latin typeface="ＭＳ 明朝" panose="02020609040205080304" pitchFamily="17" charset="-128"/>
                <a:ea typeface="ＭＳ 明朝" panose="02020609040205080304" pitchFamily="17" charset="-128"/>
              </a:rPr>
              <a:t>年３回～４回</a:t>
            </a:r>
            <a:endParaRPr lang="en-US" altLang="ja-JP" sz="2400" b="1" dirty="0" smtClean="0">
              <a:latin typeface="ＭＳ 明朝" panose="02020609040205080304" pitchFamily="17" charset="-128"/>
              <a:ea typeface="ＭＳ 明朝" panose="02020609040205080304" pitchFamily="17" charset="-128"/>
            </a:endParaRPr>
          </a:p>
          <a:p>
            <a:pPr marL="0" indent="0">
              <a:buNone/>
            </a:pPr>
            <a:endParaRPr kumimoji="1" lang="en-US" altLang="ja-JP" sz="2400" dirty="0" smtClean="0">
              <a:latin typeface="ＭＳ 明朝" panose="02020609040205080304" pitchFamily="17" charset="-128"/>
              <a:ea typeface="ＭＳ 明朝" panose="02020609040205080304" pitchFamily="17" charset="-128"/>
            </a:endParaRPr>
          </a:p>
          <a:p>
            <a:pPr marL="0" indent="0">
              <a:buNone/>
            </a:pPr>
            <a:r>
              <a:rPr lang="ja-JP" altLang="en-US" dirty="0" smtClean="0">
                <a:latin typeface="HGP創英角ﾎﾟｯﾌﾟ体" panose="040B0A00000000000000" pitchFamily="50" charset="-128"/>
                <a:ea typeface="HGP創英角ﾎﾟｯﾌﾟ体" panose="040B0A00000000000000" pitchFamily="50" charset="-128"/>
              </a:rPr>
              <a:t>③地区会議</a:t>
            </a:r>
            <a:endParaRPr lang="en-US" altLang="ja-JP" dirty="0" smtClean="0">
              <a:latin typeface="HGP創英角ﾎﾟｯﾌﾟ体" panose="040B0A00000000000000" pitchFamily="50" charset="-128"/>
              <a:ea typeface="HGP創英角ﾎﾟｯﾌﾟ体" panose="040B0A00000000000000" pitchFamily="50" charset="-128"/>
            </a:endParaRPr>
          </a:p>
          <a:p>
            <a:pPr marL="0" indent="0">
              <a:buNone/>
            </a:pPr>
            <a:r>
              <a:rPr kumimoji="1" lang="ja-JP" altLang="en-US" dirty="0"/>
              <a:t>　</a:t>
            </a:r>
            <a:r>
              <a:rPr kumimoji="1" lang="ja-JP" altLang="en-US" sz="2400" b="1" dirty="0" smtClean="0">
                <a:latin typeface="ＭＳ 明朝" panose="02020609040205080304" pitchFamily="17" charset="-128"/>
                <a:ea typeface="ＭＳ 明朝" panose="02020609040205080304" pitchFamily="17" charset="-128"/>
              </a:rPr>
              <a:t>市内を６地区に分け、農業委員と推進委員を６</a:t>
            </a:r>
            <a:r>
              <a:rPr lang="ja-JP" altLang="en-US" sz="2400" b="1" dirty="0" smtClean="0">
                <a:latin typeface="ＭＳ 明朝" panose="02020609040205080304" pitchFamily="17" charset="-128"/>
                <a:ea typeface="ＭＳ 明朝" panose="02020609040205080304" pitchFamily="17" charset="-128"/>
              </a:rPr>
              <a:t>～</a:t>
            </a:r>
            <a:r>
              <a:rPr lang="en-US" altLang="ja-JP" sz="2400" b="1" dirty="0" smtClean="0">
                <a:latin typeface="ＭＳ 明朝" panose="02020609040205080304" pitchFamily="17" charset="-128"/>
                <a:ea typeface="ＭＳ 明朝" panose="02020609040205080304" pitchFamily="17" charset="-128"/>
              </a:rPr>
              <a:t>11</a:t>
            </a:r>
            <a:r>
              <a:rPr lang="ja-JP" altLang="en-US" sz="2400" b="1" dirty="0" smtClean="0">
                <a:latin typeface="ＭＳ 明朝" panose="02020609040205080304" pitchFamily="17" charset="-128"/>
                <a:ea typeface="ＭＳ 明朝" panose="02020609040205080304" pitchFamily="17" charset="-128"/>
              </a:rPr>
              <a:t>名配置し、地区ごとに課題を整理し、地区の活動について協議を行います。　</a:t>
            </a:r>
            <a:r>
              <a:rPr lang="en-US" altLang="ja-JP" sz="2400" b="1" dirty="0" smtClean="0">
                <a:latin typeface="ＭＳ 明朝" panose="02020609040205080304" pitchFamily="17" charset="-128"/>
                <a:ea typeface="ＭＳ 明朝" panose="02020609040205080304" pitchFamily="17" charset="-128"/>
              </a:rPr>
              <a:t>※</a:t>
            </a:r>
            <a:r>
              <a:rPr lang="ja-JP" altLang="en-US" sz="2400" b="1" dirty="0" smtClean="0">
                <a:latin typeface="ＭＳ 明朝" panose="02020609040205080304" pitchFamily="17" charset="-128"/>
                <a:ea typeface="ＭＳ 明朝" panose="02020609040205080304" pitchFamily="17" charset="-128"/>
              </a:rPr>
              <a:t>年数回</a:t>
            </a:r>
            <a:endParaRPr kumimoji="1" lang="ja-JP" altLang="en-US" sz="2400" b="1" dirty="0">
              <a:latin typeface="ＭＳ 明朝" panose="02020609040205080304" pitchFamily="17" charset="-128"/>
              <a:ea typeface="ＭＳ 明朝" panose="02020609040205080304" pitchFamily="17" charset="-128"/>
            </a:endParaRPr>
          </a:p>
        </p:txBody>
      </p:sp>
      <p:sp>
        <p:nvSpPr>
          <p:cNvPr id="4" name="正方形/長方形 3"/>
          <p:cNvSpPr/>
          <p:nvPr/>
        </p:nvSpPr>
        <p:spPr>
          <a:xfrm>
            <a:off x="445840" y="1556792"/>
            <a:ext cx="8136904"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b="1" dirty="0" smtClean="0">
                <a:latin typeface="HG丸ｺﾞｼｯｸM-PRO" panose="020F0600000000000000" pitchFamily="50" charset="-128"/>
                <a:ea typeface="HG丸ｺﾞｼｯｸM-PRO" panose="020F0600000000000000" pitchFamily="50" charset="-128"/>
              </a:rPr>
              <a:t>■農地利用の最適化の推進を図るためには、農業委員と推進委員の連携が重要であることから、北上市農業委員会では、次のような連携体制を構築しました。</a:t>
            </a:r>
            <a:endParaRPr kumimoji="1" lang="ja-JP" altLang="en-US" sz="16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227250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bg2">
              <a:lumMod val="75000"/>
            </a:schemeClr>
          </a:solidFill>
          <a:ln w="3175">
            <a:solidFill>
              <a:schemeClr val="tx1"/>
            </a:solidFill>
          </a:ln>
        </p:spPr>
        <p:txBody>
          <a:bodyPr>
            <a:normAutofit fontScale="90000"/>
          </a:bodyPr>
          <a:lstStyle/>
          <a:p>
            <a:pPr algn="l"/>
            <a:r>
              <a:rPr lang="ja-JP" altLang="en-US" sz="3600" dirty="0">
                <a:solidFill>
                  <a:prstClr val="black"/>
                </a:solidFill>
              </a:rPr>
              <a:t>３．農業委員と農地利用最適化推進委員との連携</a:t>
            </a:r>
            <a:r>
              <a:rPr lang="ja-JP" altLang="en-US" sz="3600" dirty="0" smtClean="0">
                <a:solidFill>
                  <a:prstClr val="black"/>
                </a:solidFill>
              </a:rPr>
              <a:t>体制について（イメージ図）</a:t>
            </a:r>
            <a:endParaRPr kumimoji="1" lang="ja-JP" altLang="en-US" sz="4000" dirty="0"/>
          </a:p>
        </p:txBody>
      </p:sp>
      <p:sp>
        <p:nvSpPr>
          <p:cNvPr id="8" name="角丸四角形 7"/>
          <p:cNvSpPr/>
          <p:nvPr/>
        </p:nvSpPr>
        <p:spPr>
          <a:xfrm>
            <a:off x="1331640" y="4835337"/>
            <a:ext cx="6120680" cy="1404156"/>
          </a:xfrm>
          <a:prstGeom prst="roundRect">
            <a:avLst/>
          </a:prstGeom>
          <a:solidFill>
            <a:schemeClr val="bg2">
              <a:lumMod val="7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smtClean="0">
                <a:solidFill>
                  <a:schemeClr val="tx1"/>
                </a:solidFill>
                <a:latin typeface="HGP創英角ﾎﾟｯﾌﾟ体" panose="040B0A00000000000000" pitchFamily="50" charset="-128"/>
                <a:ea typeface="HGP創英角ﾎﾟｯﾌﾟ体" panose="040B0A00000000000000" pitchFamily="50" charset="-128"/>
              </a:rPr>
              <a:t>地区会議</a:t>
            </a:r>
            <a:endParaRPr kumimoji="1" lang="en-US" altLang="ja-JP" sz="20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ctr"/>
            <a:r>
              <a:rPr lang="ja-JP" altLang="en-US" dirty="0" smtClean="0"/>
              <a:t>（農業委員・農地利用最適化推進委員）</a:t>
            </a:r>
            <a:endParaRPr lang="en-US" altLang="ja-JP" dirty="0" smtClean="0"/>
          </a:p>
          <a:p>
            <a:pPr algn="ctr"/>
            <a:endParaRPr kumimoji="1" lang="en-US" altLang="ja-JP" dirty="0"/>
          </a:p>
          <a:p>
            <a:pPr algn="ctr"/>
            <a:endParaRPr lang="en-US" altLang="ja-JP" dirty="0" smtClean="0"/>
          </a:p>
        </p:txBody>
      </p:sp>
      <p:sp>
        <p:nvSpPr>
          <p:cNvPr id="9" name="正方形/長方形 8"/>
          <p:cNvSpPr/>
          <p:nvPr/>
        </p:nvSpPr>
        <p:spPr>
          <a:xfrm>
            <a:off x="539552" y="1808820"/>
            <a:ext cx="7776864" cy="2340260"/>
          </a:xfrm>
          <a:prstGeom prst="rect">
            <a:avLst/>
          </a:prstGeom>
          <a:solidFill>
            <a:schemeClr val="bg2">
              <a:lumMod val="7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角丸四角形 5"/>
          <p:cNvSpPr/>
          <p:nvPr/>
        </p:nvSpPr>
        <p:spPr>
          <a:xfrm>
            <a:off x="2987824" y="1484784"/>
            <a:ext cx="2664296" cy="64807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smtClean="0">
                <a:solidFill>
                  <a:schemeClr val="tx1"/>
                </a:solidFill>
                <a:latin typeface="HGP創英角ﾎﾟｯﾌﾟ体" panose="040B0A00000000000000" pitchFamily="50" charset="-128"/>
                <a:ea typeface="HGP創英角ﾎﾟｯﾌﾟ体" panose="040B0A00000000000000" pitchFamily="50" charset="-128"/>
              </a:rPr>
              <a:t>全体会議</a:t>
            </a:r>
            <a:endParaRPr kumimoji="1" lang="ja-JP" altLang="en-US" sz="2000"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0" name="円/楕円 9"/>
          <p:cNvSpPr/>
          <p:nvPr/>
        </p:nvSpPr>
        <p:spPr>
          <a:xfrm>
            <a:off x="1403648" y="5548267"/>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南部</a:t>
            </a:r>
            <a:endParaRPr kumimoji="1" lang="ja-JP" altLang="en-US" dirty="0"/>
          </a:p>
        </p:txBody>
      </p:sp>
      <p:sp>
        <p:nvSpPr>
          <p:cNvPr id="11" name="円/楕円 10"/>
          <p:cNvSpPr/>
          <p:nvPr/>
        </p:nvSpPr>
        <p:spPr>
          <a:xfrm>
            <a:off x="2421800" y="5535234"/>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東</a:t>
            </a:r>
            <a:r>
              <a:rPr kumimoji="1" lang="ja-JP" altLang="en-US" dirty="0" smtClean="0"/>
              <a:t>部</a:t>
            </a:r>
            <a:endParaRPr kumimoji="1" lang="ja-JP" altLang="en-US" dirty="0"/>
          </a:p>
        </p:txBody>
      </p:sp>
      <p:sp>
        <p:nvSpPr>
          <p:cNvPr id="12" name="円/楕円 11"/>
          <p:cNvSpPr/>
          <p:nvPr/>
        </p:nvSpPr>
        <p:spPr>
          <a:xfrm>
            <a:off x="3491880" y="5553236"/>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北部</a:t>
            </a:r>
            <a:endParaRPr kumimoji="1" lang="ja-JP" altLang="en-US" dirty="0"/>
          </a:p>
        </p:txBody>
      </p:sp>
      <p:sp>
        <p:nvSpPr>
          <p:cNvPr id="13" name="円/楕円 12"/>
          <p:cNvSpPr/>
          <p:nvPr/>
        </p:nvSpPr>
        <p:spPr>
          <a:xfrm>
            <a:off x="4572000" y="5555417"/>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中部</a:t>
            </a:r>
            <a:endParaRPr kumimoji="1" lang="ja-JP" altLang="en-US" dirty="0"/>
          </a:p>
        </p:txBody>
      </p:sp>
      <p:sp>
        <p:nvSpPr>
          <p:cNvPr id="14" name="円/楕円 13"/>
          <p:cNvSpPr/>
          <p:nvPr/>
        </p:nvSpPr>
        <p:spPr>
          <a:xfrm>
            <a:off x="5580112" y="5537415"/>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西南</a:t>
            </a:r>
            <a:endParaRPr kumimoji="1" lang="ja-JP" altLang="en-US" dirty="0"/>
          </a:p>
        </p:txBody>
      </p:sp>
      <p:sp>
        <p:nvSpPr>
          <p:cNvPr id="15" name="円/楕円 14"/>
          <p:cNvSpPr/>
          <p:nvPr/>
        </p:nvSpPr>
        <p:spPr>
          <a:xfrm>
            <a:off x="6570983" y="5553236"/>
            <a:ext cx="792088" cy="684076"/>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西部</a:t>
            </a:r>
            <a:endParaRPr kumimoji="1" lang="ja-JP" altLang="en-US" dirty="0"/>
          </a:p>
        </p:txBody>
      </p:sp>
      <p:sp>
        <p:nvSpPr>
          <p:cNvPr id="16" name="右矢印 15"/>
          <p:cNvSpPr/>
          <p:nvPr/>
        </p:nvSpPr>
        <p:spPr>
          <a:xfrm>
            <a:off x="2771800" y="2708920"/>
            <a:ext cx="504056" cy="63154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 name="左矢印 16"/>
          <p:cNvSpPr/>
          <p:nvPr/>
        </p:nvSpPr>
        <p:spPr>
          <a:xfrm>
            <a:off x="5378286" y="2708920"/>
            <a:ext cx="547667" cy="576064"/>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上下矢印 17"/>
          <p:cNvSpPr/>
          <p:nvPr/>
        </p:nvSpPr>
        <p:spPr>
          <a:xfrm>
            <a:off x="3973357" y="3340460"/>
            <a:ext cx="693229" cy="1492695"/>
          </a:xfrm>
          <a:prstGeom prst="upDownArrow">
            <a:avLst>
              <a:gd name="adj1" fmla="val 43857"/>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 name="円/楕円 3"/>
          <p:cNvSpPr/>
          <p:nvPr/>
        </p:nvSpPr>
        <p:spPr>
          <a:xfrm>
            <a:off x="971600" y="2365411"/>
            <a:ext cx="1800200" cy="1368152"/>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農業委員</a:t>
            </a:r>
            <a:endParaRPr kumimoji="1" lang="ja-JP" altLang="en-US" dirty="0"/>
          </a:p>
        </p:txBody>
      </p:sp>
      <p:sp>
        <p:nvSpPr>
          <p:cNvPr id="5" name="円/楕円 4"/>
          <p:cNvSpPr/>
          <p:nvPr/>
        </p:nvSpPr>
        <p:spPr>
          <a:xfrm>
            <a:off x="5925953" y="2330878"/>
            <a:ext cx="1800200" cy="1368152"/>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農地利用最適化推進委員</a:t>
            </a:r>
            <a:endParaRPr kumimoji="1" lang="ja-JP" altLang="en-US" dirty="0"/>
          </a:p>
        </p:txBody>
      </p:sp>
      <p:sp>
        <p:nvSpPr>
          <p:cNvPr id="7" name="角丸四角形 6"/>
          <p:cNvSpPr/>
          <p:nvPr/>
        </p:nvSpPr>
        <p:spPr>
          <a:xfrm>
            <a:off x="3275856" y="2797459"/>
            <a:ext cx="2088232" cy="5040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smtClean="0">
                <a:solidFill>
                  <a:schemeClr val="tx1"/>
                </a:solidFill>
                <a:latin typeface="HGP創英角ﾎﾟｯﾌﾟ体" panose="040B0A00000000000000" pitchFamily="50" charset="-128"/>
                <a:ea typeface="HGP創英角ﾎﾟｯﾌﾟ体" panose="040B0A00000000000000" pitchFamily="50" charset="-128"/>
              </a:rPr>
              <a:t>代表者会議</a:t>
            </a:r>
            <a:endParaRPr kumimoji="1" lang="ja-JP" altLang="en-US" sz="2000" dirty="0">
              <a:solidFill>
                <a:schemeClr val="tx1"/>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3785420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a:solidFill>
            <a:schemeClr val="bg2">
              <a:lumMod val="75000"/>
            </a:schemeClr>
          </a:solidFill>
          <a:ln w="3175">
            <a:solidFill>
              <a:schemeClr val="tx1"/>
            </a:solidFill>
          </a:ln>
        </p:spPr>
        <p:txBody>
          <a:bodyPr>
            <a:normAutofit/>
          </a:bodyPr>
          <a:lstStyle/>
          <a:p>
            <a:pPr algn="l"/>
            <a:r>
              <a:rPr lang="ja-JP" altLang="en-US" sz="3200" dirty="0"/>
              <a:t>４</a:t>
            </a:r>
            <a:r>
              <a:rPr kumimoji="1" lang="ja-JP" altLang="en-US" sz="3200" dirty="0" smtClean="0"/>
              <a:t>　平成</a:t>
            </a:r>
            <a:r>
              <a:rPr kumimoji="1" lang="en-US" altLang="ja-JP" sz="3200" dirty="0" smtClean="0"/>
              <a:t>28</a:t>
            </a:r>
            <a:r>
              <a:rPr kumimoji="1" lang="ja-JP" altLang="en-US" sz="3200" dirty="0" smtClean="0"/>
              <a:t>年度の具体的な活動（その１）</a:t>
            </a:r>
            <a:endParaRPr kumimoji="1" lang="ja-JP" altLang="en-US" sz="3200" dirty="0"/>
          </a:p>
        </p:txBody>
      </p:sp>
      <p:sp>
        <p:nvSpPr>
          <p:cNvPr id="3" name="コンテンツ プレースホルダー 2"/>
          <p:cNvSpPr>
            <a:spLocks noGrp="1"/>
          </p:cNvSpPr>
          <p:nvPr>
            <p:ph idx="1"/>
          </p:nvPr>
        </p:nvSpPr>
        <p:spPr>
          <a:xfrm>
            <a:off x="395536" y="1124744"/>
            <a:ext cx="8301608" cy="5472608"/>
          </a:xfrm>
        </p:spPr>
        <p:txBody>
          <a:bodyPr>
            <a:normAutofit fontScale="62500" lnSpcReduction="20000"/>
          </a:bodyPr>
          <a:lstStyle/>
          <a:p>
            <a:pPr marL="0" indent="0">
              <a:buNone/>
            </a:pPr>
            <a:r>
              <a:rPr kumimoji="1" lang="ja-JP" altLang="en-US" sz="4500" dirty="0" smtClean="0">
                <a:latin typeface="HGP創英角ﾎﾟｯﾌﾟ体" panose="040B0A00000000000000" pitchFamily="50" charset="-128"/>
                <a:ea typeface="HGP創英角ﾎﾟｯﾌﾟ体" panose="040B0A00000000000000" pitchFamily="50" charset="-128"/>
              </a:rPr>
              <a:t>①遊休農地の発生防止・解消活動</a:t>
            </a:r>
            <a:endParaRPr kumimoji="1" lang="en-US" altLang="ja-JP" sz="4500" dirty="0" smtClean="0">
              <a:latin typeface="HGP創英角ﾎﾟｯﾌﾟ体" panose="040B0A00000000000000" pitchFamily="50" charset="-128"/>
              <a:ea typeface="HGP創英角ﾎﾟｯﾌﾟ体" panose="040B0A00000000000000" pitchFamily="50" charset="-128"/>
            </a:endParaRPr>
          </a:p>
          <a:p>
            <a:pPr marL="0" indent="0">
              <a:buNone/>
            </a:pPr>
            <a:endParaRPr kumimoji="1" lang="en-US" altLang="ja-JP"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dirty="0" smtClean="0"/>
              <a:t>　　７月　推進委員による担当地区の現地確認</a:t>
            </a:r>
            <a:r>
              <a:rPr kumimoji="1" lang="ja-JP" altLang="en-US" dirty="0" smtClean="0"/>
              <a:t>（遊休農地の確認）</a:t>
            </a:r>
            <a:endParaRPr kumimoji="1" lang="en-US" altLang="ja-JP" dirty="0" smtClean="0"/>
          </a:p>
          <a:p>
            <a:pPr marL="0" indent="0">
              <a:buNone/>
            </a:pPr>
            <a:r>
              <a:rPr lang="ja-JP" altLang="en-US" dirty="0"/>
              <a:t>　</a:t>
            </a:r>
            <a:r>
              <a:rPr lang="ja-JP" altLang="en-US" dirty="0" smtClean="0"/>
              <a:t>　　</a:t>
            </a:r>
            <a:r>
              <a:rPr lang="ja-JP" altLang="en-US" dirty="0" smtClean="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推進委員</a:t>
            </a:r>
            <a:r>
              <a:rPr lang="en-US" altLang="ja-JP" sz="2000" dirty="0" smtClean="0">
                <a:latin typeface="ＭＳ 明朝" panose="02020609040205080304" pitchFamily="17" charset="-128"/>
                <a:ea typeface="ＭＳ 明朝" panose="02020609040205080304" pitchFamily="17" charset="-128"/>
              </a:rPr>
              <a:t>30</a:t>
            </a:r>
            <a:r>
              <a:rPr lang="ja-JP" altLang="en-US" sz="2000" dirty="0" smtClean="0">
                <a:latin typeface="ＭＳ 明朝" panose="02020609040205080304" pitchFamily="17" charset="-128"/>
                <a:ea typeface="ＭＳ 明朝" panose="02020609040205080304" pitchFamily="17" charset="-128"/>
              </a:rPr>
              <a:t>人が、それぞれ担当地区の農地の現地確認を行い、遊休農地を地図（白図）にマーキン</a:t>
            </a:r>
            <a:endParaRPr lang="en-US" altLang="ja-JP" sz="2000" dirty="0" smtClean="0">
              <a:latin typeface="ＭＳ 明朝" panose="02020609040205080304" pitchFamily="17" charset="-128"/>
              <a:ea typeface="ＭＳ 明朝" panose="02020609040205080304" pitchFamily="17" charset="-128"/>
            </a:endParaRPr>
          </a:p>
          <a:p>
            <a:pPr marL="0" indent="0">
              <a:buNone/>
            </a:pPr>
            <a:r>
              <a:rPr lang="ja-JP" altLang="en-US" sz="2000" dirty="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　　 </a:t>
            </a:r>
            <a:r>
              <a:rPr lang="ja-JP" altLang="en-US" sz="2000" dirty="0" err="1" smtClean="0">
                <a:latin typeface="ＭＳ 明朝" panose="02020609040205080304" pitchFamily="17" charset="-128"/>
                <a:ea typeface="ＭＳ 明朝" panose="02020609040205080304" pitchFamily="17" charset="-128"/>
              </a:rPr>
              <a:t>グし</a:t>
            </a:r>
            <a:r>
              <a:rPr lang="ja-JP" altLang="en-US" sz="2000" dirty="0" smtClean="0">
                <a:latin typeface="ＭＳ 明朝" panose="02020609040205080304" pitchFamily="17" charset="-128"/>
                <a:ea typeface="ＭＳ 明朝" panose="02020609040205080304" pitchFamily="17" charset="-128"/>
              </a:rPr>
              <a:t>、可視化することで現状を把握しました。</a:t>
            </a:r>
            <a:endParaRPr lang="en-US" altLang="ja-JP" sz="2000" dirty="0" smtClean="0">
              <a:latin typeface="ＭＳ 明朝" panose="02020609040205080304" pitchFamily="17" charset="-128"/>
              <a:ea typeface="ＭＳ 明朝" panose="02020609040205080304" pitchFamily="17" charset="-128"/>
            </a:endParaRPr>
          </a:p>
          <a:p>
            <a:pPr marL="0" indent="0">
              <a:buNone/>
            </a:pPr>
            <a:endParaRPr kumimoji="1" lang="en-US" altLang="ja-JP" dirty="0" smtClean="0">
              <a:latin typeface="ＭＳ 明朝" panose="02020609040205080304" pitchFamily="17" charset="-128"/>
              <a:ea typeface="ＭＳ 明朝" panose="02020609040205080304" pitchFamily="17" charset="-128"/>
            </a:endParaRPr>
          </a:p>
          <a:p>
            <a:pPr marL="0" indent="0">
              <a:buNone/>
            </a:pPr>
            <a:r>
              <a:rPr lang="ja-JP" altLang="en-US" dirty="0" smtClean="0"/>
              <a:t>　　８月　代表者会議（農業委員５名と推進委員代表者６名）</a:t>
            </a:r>
            <a:endParaRPr lang="en-US" altLang="ja-JP" dirty="0" smtClean="0"/>
          </a:p>
          <a:p>
            <a:pPr marL="0" indent="0">
              <a:buNone/>
            </a:pPr>
            <a:r>
              <a:rPr lang="ja-JP" altLang="en-US" dirty="0"/>
              <a:t>　</a:t>
            </a:r>
            <a:r>
              <a:rPr lang="ja-JP" altLang="en-US" dirty="0" smtClean="0"/>
              <a:t>　　　</a:t>
            </a:r>
            <a:r>
              <a:rPr lang="ja-JP" altLang="en-US" sz="2000" dirty="0" smtClean="0">
                <a:latin typeface="ＭＳ 明朝" panose="02020609040205080304" pitchFamily="17" charset="-128"/>
                <a:ea typeface="ＭＳ 明朝" panose="02020609040205080304" pitchFamily="17" charset="-128"/>
              </a:rPr>
              <a:t>７月に現地確認を行った状況を確認し、農地パトロール（利用状況調査）の方法、遊休農地解消に</a:t>
            </a:r>
            <a:endParaRPr lang="en-US" altLang="ja-JP" sz="2000" dirty="0" smtClean="0">
              <a:latin typeface="ＭＳ 明朝" panose="02020609040205080304" pitchFamily="17" charset="-128"/>
              <a:ea typeface="ＭＳ 明朝" panose="02020609040205080304" pitchFamily="17" charset="-128"/>
            </a:endParaRPr>
          </a:p>
          <a:p>
            <a:pPr marL="0" indent="0">
              <a:buNone/>
            </a:pPr>
            <a:r>
              <a:rPr lang="ja-JP" altLang="en-US" sz="2000" dirty="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　　 向けた取り組みについて検討しました。</a:t>
            </a:r>
            <a:endParaRPr lang="en-US" altLang="ja-JP" sz="2000" dirty="0" smtClean="0">
              <a:latin typeface="ＭＳ 明朝" panose="02020609040205080304" pitchFamily="17" charset="-128"/>
              <a:ea typeface="ＭＳ 明朝" panose="02020609040205080304" pitchFamily="17" charset="-128"/>
            </a:endParaRPr>
          </a:p>
          <a:p>
            <a:pPr marL="0" indent="0">
              <a:buNone/>
            </a:pPr>
            <a:endParaRPr lang="en-US" altLang="ja-JP" sz="1800" dirty="0" smtClean="0">
              <a:latin typeface="ＭＳ 明朝" panose="02020609040205080304" pitchFamily="17" charset="-128"/>
              <a:ea typeface="ＭＳ 明朝" panose="02020609040205080304" pitchFamily="17" charset="-128"/>
            </a:endParaRPr>
          </a:p>
          <a:p>
            <a:pPr marL="0" indent="0">
              <a:buNone/>
            </a:pPr>
            <a:r>
              <a:rPr lang="ja-JP" altLang="en-US" dirty="0" smtClean="0"/>
              <a:t>　　９月　農地パトロール</a:t>
            </a:r>
            <a:endParaRPr lang="en-US" altLang="ja-JP" dirty="0" smtClean="0"/>
          </a:p>
          <a:p>
            <a:pPr marL="0" indent="0">
              <a:buNone/>
            </a:pPr>
            <a:r>
              <a:rPr lang="ja-JP" altLang="en-US" dirty="0"/>
              <a:t>　</a:t>
            </a:r>
            <a:r>
              <a:rPr lang="ja-JP" altLang="en-US" dirty="0" smtClean="0"/>
              <a:t>　　（農業委員と推進委員合同による利用状況の確認）</a:t>
            </a:r>
            <a:endParaRPr lang="en-US" altLang="ja-JP" dirty="0" smtClean="0"/>
          </a:p>
          <a:p>
            <a:pPr marL="0" indent="0">
              <a:buNone/>
            </a:pPr>
            <a:r>
              <a:rPr lang="ja-JP" altLang="en-US" dirty="0"/>
              <a:t>　</a:t>
            </a:r>
            <a:r>
              <a:rPr lang="ja-JP" altLang="en-US" dirty="0" smtClean="0"/>
              <a:t>　　</a:t>
            </a:r>
            <a:r>
              <a:rPr lang="ja-JP" altLang="en-US" dirty="0" smtClean="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農業委員、推進委員、農業委員会事務局が、市内全域を計画的にパトロールし、昨年度遊休農地と</a:t>
            </a:r>
            <a:endParaRPr lang="en-US" altLang="ja-JP" sz="2000" dirty="0" smtClean="0">
              <a:latin typeface="ＭＳ 明朝" panose="02020609040205080304" pitchFamily="17" charset="-128"/>
              <a:ea typeface="ＭＳ 明朝" panose="02020609040205080304" pitchFamily="17" charset="-128"/>
            </a:endParaRPr>
          </a:p>
          <a:p>
            <a:pPr marL="0" indent="0">
              <a:buNone/>
            </a:pPr>
            <a:r>
              <a:rPr lang="en-US" altLang="ja-JP" sz="2000" dirty="0">
                <a:latin typeface="ＭＳ 明朝" panose="02020609040205080304" pitchFamily="17" charset="-128"/>
                <a:ea typeface="ＭＳ 明朝" panose="02020609040205080304" pitchFamily="17" charset="-128"/>
              </a:rPr>
              <a:t> </a:t>
            </a:r>
            <a:r>
              <a:rPr lang="en-US" altLang="ja-JP" sz="2000" dirty="0" smtClean="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判断された農地についての現況及び解消の有無の確認、新たに発生した遊休農地の把握、納税猶予制</a:t>
            </a:r>
            <a:endParaRPr lang="en-US" altLang="ja-JP" sz="2000" dirty="0" smtClean="0">
              <a:latin typeface="ＭＳ 明朝" panose="02020609040205080304" pitchFamily="17" charset="-128"/>
              <a:ea typeface="ＭＳ 明朝" panose="02020609040205080304" pitchFamily="17" charset="-128"/>
            </a:endParaRPr>
          </a:p>
          <a:p>
            <a:pPr marL="0" indent="0">
              <a:buNone/>
            </a:pPr>
            <a:r>
              <a:rPr lang="ja-JP" altLang="en-US" sz="2000" dirty="0">
                <a:latin typeface="ＭＳ 明朝" panose="02020609040205080304" pitchFamily="17" charset="-128"/>
                <a:ea typeface="ＭＳ 明朝" panose="02020609040205080304" pitchFamily="17" charset="-128"/>
              </a:rPr>
              <a:t>　</a:t>
            </a:r>
            <a:r>
              <a:rPr lang="ja-JP" altLang="en-US" sz="2000" dirty="0" smtClean="0">
                <a:latin typeface="ＭＳ 明朝" panose="02020609040205080304" pitchFamily="17" charset="-128"/>
                <a:ea typeface="ＭＳ 明朝" panose="02020609040205080304" pitchFamily="17" charset="-128"/>
              </a:rPr>
              <a:t>　　度の適用を受けている農地の利用状況の確認及び違反転用の確認等を行いました</a:t>
            </a:r>
            <a:r>
              <a:rPr lang="ja-JP" altLang="en-US" sz="1800" dirty="0" smtClean="0">
                <a:latin typeface="ＭＳ 明朝" panose="02020609040205080304" pitchFamily="17" charset="-128"/>
                <a:ea typeface="ＭＳ 明朝" panose="02020609040205080304" pitchFamily="17" charset="-128"/>
              </a:rPr>
              <a:t>。</a:t>
            </a:r>
            <a:endParaRPr lang="en-US" altLang="ja-JP" sz="1800" dirty="0" smtClean="0">
              <a:latin typeface="ＭＳ 明朝" panose="02020609040205080304" pitchFamily="17" charset="-128"/>
              <a:ea typeface="ＭＳ 明朝" panose="02020609040205080304" pitchFamily="17" charset="-128"/>
            </a:endParaRPr>
          </a:p>
          <a:p>
            <a:pPr marL="0" indent="0">
              <a:buNone/>
            </a:pPr>
            <a:endParaRPr lang="en-US" altLang="ja-JP" dirty="0" smtClean="0">
              <a:latin typeface="ＭＳ 明朝" panose="02020609040205080304" pitchFamily="17" charset="-128"/>
              <a:ea typeface="ＭＳ 明朝" panose="02020609040205080304" pitchFamily="17" charset="-128"/>
            </a:endParaRPr>
          </a:p>
          <a:p>
            <a:pPr marL="0" indent="0">
              <a:buNone/>
            </a:pPr>
            <a:r>
              <a:rPr lang="ja-JP" altLang="en-US" dirty="0" smtClean="0"/>
              <a:t>　　</a:t>
            </a:r>
            <a:r>
              <a:rPr lang="en-US" altLang="ja-JP" dirty="0" smtClean="0"/>
              <a:t>11</a:t>
            </a:r>
            <a:r>
              <a:rPr lang="ja-JP" altLang="en-US" dirty="0" smtClean="0"/>
              <a:t>月～１月　利用意向調査の実施</a:t>
            </a:r>
            <a:endParaRPr lang="en-US" altLang="ja-JP" dirty="0" smtClean="0"/>
          </a:p>
          <a:p>
            <a:pPr marL="0" indent="0">
              <a:buNone/>
            </a:pPr>
            <a:r>
              <a:rPr lang="ja-JP" altLang="en-US" dirty="0"/>
              <a:t>　</a:t>
            </a:r>
            <a:r>
              <a:rPr lang="ja-JP" altLang="en-US" dirty="0" smtClean="0"/>
              <a:t>　　</a:t>
            </a:r>
            <a:r>
              <a:rPr lang="ja-JP" altLang="en-US" sz="2000" dirty="0" smtClean="0">
                <a:latin typeface="ＭＳ 明朝" panose="02020609040205080304" pitchFamily="17" charset="-128"/>
                <a:ea typeface="ＭＳ 明朝" panose="02020609040205080304" pitchFamily="17" charset="-128"/>
              </a:rPr>
              <a:t>遊休農地と判断された農地について、今後どのような利用をするのかについて調査を行います</a:t>
            </a:r>
            <a:r>
              <a:rPr lang="ja-JP" altLang="en-US" dirty="0" smtClean="0">
                <a:latin typeface="ＭＳ 明朝" panose="02020609040205080304" pitchFamily="17" charset="-128"/>
                <a:ea typeface="ＭＳ 明朝" panose="02020609040205080304" pitchFamily="17" charset="-128"/>
              </a:rPr>
              <a:t>。</a:t>
            </a:r>
            <a:endParaRPr lang="en-US" altLang="ja-JP" dirty="0" smtClean="0">
              <a:latin typeface="ＭＳ 明朝" panose="02020609040205080304" pitchFamily="17" charset="-128"/>
              <a:ea typeface="ＭＳ 明朝" panose="02020609040205080304" pitchFamily="17" charset="-128"/>
            </a:endParaRPr>
          </a:p>
          <a:p>
            <a:pPr marL="0" indent="0">
              <a:buNone/>
            </a:pPr>
            <a:r>
              <a:rPr kumimoji="1" lang="ja-JP" altLang="en-US" dirty="0">
                <a:latin typeface="ＭＳ 明朝" panose="02020609040205080304" pitchFamily="17" charset="-128"/>
                <a:ea typeface="ＭＳ 明朝" panose="02020609040205080304" pitchFamily="17" charset="-128"/>
              </a:rPr>
              <a:t>　</a:t>
            </a:r>
            <a:r>
              <a:rPr kumimoji="1" lang="ja-JP" altLang="en-US" dirty="0" smtClean="0">
                <a:latin typeface="ＭＳ 明朝" panose="02020609040205080304" pitchFamily="17" charset="-128"/>
                <a:ea typeface="ＭＳ 明朝" panose="02020609040205080304" pitchFamily="17" charset="-128"/>
              </a:rPr>
              <a:t>　　　</a:t>
            </a:r>
            <a:endParaRPr kumimoji="1" lang="ja-JP" altLang="en-US"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667568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a:solidFill>
            <a:schemeClr val="bg2">
              <a:lumMod val="75000"/>
            </a:schemeClr>
          </a:solidFill>
          <a:ln w="3175">
            <a:solidFill>
              <a:schemeClr val="tx1"/>
            </a:solidFill>
          </a:ln>
        </p:spPr>
        <p:txBody>
          <a:bodyPr>
            <a:normAutofit/>
          </a:bodyPr>
          <a:lstStyle/>
          <a:p>
            <a:pPr algn="l"/>
            <a:r>
              <a:rPr lang="ja-JP" altLang="en-US" sz="3200" dirty="0" smtClean="0"/>
              <a:t>４</a:t>
            </a:r>
            <a:r>
              <a:rPr lang="ja-JP" altLang="en-US" sz="3200" dirty="0"/>
              <a:t>　平成</a:t>
            </a:r>
            <a:r>
              <a:rPr lang="en-US" altLang="ja-JP" sz="3200" dirty="0"/>
              <a:t>28</a:t>
            </a:r>
            <a:r>
              <a:rPr lang="ja-JP" altLang="en-US" sz="3200" dirty="0"/>
              <a:t>年度の</a:t>
            </a:r>
            <a:r>
              <a:rPr lang="ja-JP" altLang="en-US" sz="3200" dirty="0" smtClean="0"/>
              <a:t>具体的な活動（その２）</a:t>
            </a:r>
            <a:endParaRPr kumimoji="1" lang="ja-JP" altLang="en-US" sz="3200" dirty="0"/>
          </a:p>
        </p:txBody>
      </p:sp>
      <p:sp>
        <p:nvSpPr>
          <p:cNvPr id="3" name="コンテンツ プレースホルダー 2"/>
          <p:cNvSpPr>
            <a:spLocks noGrp="1"/>
          </p:cNvSpPr>
          <p:nvPr>
            <p:ph idx="1"/>
          </p:nvPr>
        </p:nvSpPr>
        <p:spPr>
          <a:xfrm>
            <a:off x="457200" y="1340768"/>
            <a:ext cx="8579296" cy="5184576"/>
          </a:xfrm>
        </p:spPr>
        <p:txBody>
          <a:bodyPr/>
          <a:lstStyle/>
          <a:p>
            <a:pPr marL="0" indent="0">
              <a:buNone/>
            </a:pPr>
            <a:r>
              <a:rPr kumimoji="1" lang="ja-JP" altLang="en-US" sz="2800" dirty="0" smtClean="0">
                <a:latin typeface="HGP創英角ﾎﾟｯﾌﾟ体" panose="040B0A00000000000000" pitchFamily="50" charset="-128"/>
                <a:ea typeface="HGP創英角ﾎﾟｯﾌﾟ体" panose="040B0A00000000000000" pitchFamily="50" charset="-128"/>
              </a:rPr>
              <a:t>②　担い手への農地集積・集約化の推進活動</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sz="1400" dirty="0" smtClean="0">
                <a:latin typeface="ＭＳ 明朝" panose="02020609040205080304" pitchFamily="17" charset="-128"/>
                <a:ea typeface="ＭＳ 明朝" panose="02020609040205080304" pitchFamily="17" charset="-128"/>
              </a:rPr>
              <a:t>　</a:t>
            </a:r>
            <a:r>
              <a:rPr lang="ja-JP" altLang="en-US" sz="1400" b="1" dirty="0" smtClean="0">
                <a:latin typeface="HGPｺﾞｼｯｸM" panose="020B0600000000000000" pitchFamily="50" charset="-128"/>
                <a:ea typeface="HGPｺﾞｼｯｸM" panose="020B0600000000000000" pitchFamily="50" charset="-128"/>
              </a:rPr>
              <a:t>農業委員及び推進委員は、担い手への農地の集積・集約化を図るため、市農林部と農業委員会が連携を図るとともに、出し手と受け手の情報を共有し、検討を進めながら、農地中間管理事業を活用した出し手と受け手のマッチングを行います</a:t>
            </a:r>
            <a:r>
              <a:rPr lang="ja-JP" altLang="en-US" sz="1400" dirty="0" smtClean="0">
                <a:latin typeface="HGPｺﾞｼｯｸM" panose="020B0600000000000000" pitchFamily="50" charset="-128"/>
                <a:ea typeface="HGPｺﾞｼｯｸM" panose="020B0600000000000000" pitchFamily="50" charset="-128"/>
              </a:rPr>
              <a:t>。</a:t>
            </a:r>
            <a:endParaRPr lang="en-US" altLang="ja-JP" sz="1400" dirty="0" smtClean="0">
              <a:latin typeface="HGPｺﾞｼｯｸM" panose="020B0600000000000000" pitchFamily="50" charset="-128"/>
              <a:ea typeface="HGPｺﾞｼｯｸM" panose="020B0600000000000000" pitchFamily="50" charset="-128"/>
            </a:endParaRPr>
          </a:p>
          <a:p>
            <a:pPr marL="0" indent="0">
              <a:buNone/>
            </a:pPr>
            <a:r>
              <a:rPr kumimoji="1" lang="ja-JP" altLang="en-US" dirty="0"/>
              <a:t>　</a:t>
            </a:r>
            <a:r>
              <a:rPr kumimoji="1" lang="ja-JP" altLang="en-US" dirty="0" smtClean="0"/>
              <a:t>　</a:t>
            </a:r>
            <a:endParaRPr kumimoji="1" lang="en-US" altLang="ja-JP" dirty="0" smtClean="0"/>
          </a:p>
          <a:p>
            <a:pPr marL="0" indent="0">
              <a:buNone/>
            </a:pPr>
            <a:r>
              <a:rPr lang="ja-JP" altLang="en-US" dirty="0"/>
              <a:t>　</a:t>
            </a:r>
            <a:r>
              <a:rPr lang="ja-JP" altLang="en-US" dirty="0" smtClean="0"/>
              <a:t>　</a:t>
            </a:r>
            <a:endParaRPr kumimoji="1" lang="ja-JP" altLang="en-US" dirty="0"/>
          </a:p>
        </p:txBody>
      </p:sp>
      <p:sp>
        <p:nvSpPr>
          <p:cNvPr id="4" name="角丸四角形 3"/>
          <p:cNvSpPr/>
          <p:nvPr/>
        </p:nvSpPr>
        <p:spPr>
          <a:xfrm>
            <a:off x="611560" y="3429000"/>
            <a:ext cx="1728192" cy="23042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smtClean="0"/>
              <a:t>市農林部と農地コーディネーター等からの情報収集</a:t>
            </a:r>
            <a:endParaRPr kumimoji="1" lang="ja-JP" altLang="en-US" dirty="0"/>
          </a:p>
        </p:txBody>
      </p:sp>
      <p:sp>
        <p:nvSpPr>
          <p:cNvPr id="5" name="角丸四角形 4"/>
          <p:cNvSpPr/>
          <p:nvPr/>
        </p:nvSpPr>
        <p:spPr>
          <a:xfrm>
            <a:off x="2759426" y="3460508"/>
            <a:ext cx="1728192" cy="23042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t>【</a:t>
            </a:r>
            <a:r>
              <a:rPr kumimoji="1" lang="ja-JP" altLang="en-US" dirty="0" smtClean="0"/>
              <a:t>地区会議</a:t>
            </a:r>
            <a:r>
              <a:rPr kumimoji="1" lang="en-US" altLang="ja-JP" dirty="0" smtClean="0"/>
              <a:t>】</a:t>
            </a:r>
          </a:p>
          <a:p>
            <a:r>
              <a:rPr lang="ja-JP" altLang="en-US" dirty="0" smtClean="0"/>
              <a:t>担い手等の情報確認と交渉方法等の検討</a:t>
            </a:r>
            <a:endParaRPr kumimoji="1" lang="ja-JP" altLang="en-US" dirty="0"/>
          </a:p>
        </p:txBody>
      </p:sp>
      <p:sp>
        <p:nvSpPr>
          <p:cNvPr id="6" name="角丸四角形 5"/>
          <p:cNvSpPr/>
          <p:nvPr/>
        </p:nvSpPr>
        <p:spPr>
          <a:xfrm>
            <a:off x="4968552" y="3464024"/>
            <a:ext cx="1728192" cy="23042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smtClean="0"/>
              <a:t>地域の担い手への打診・交渉</a:t>
            </a:r>
            <a:endParaRPr kumimoji="1" lang="ja-JP" altLang="en-US" dirty="0"/>
          </a:p>
        </p:txBody>
      </p:sp>
      <p:sp>
        <p:nvSpPr>
          <p:cNvPr id="7" name="角丸四角形 6"/>
          <p:cNvSpPr/>
          <p:nvPr/>
        </p:nvSpPr>
        <p:spPr>
          <a:xfrm>
            <a:off x="7146844" y="3429000"/>
            <a:ext cx="1728192" cy="230425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smtClean="0"/>
              <a:t>農用地利用集積計画の作成（農地中間管理事業）</a:t>
            </a:r>
            <a:endParaRPr kumimoji="1" lang="ja-JP" altLang="en-US" dirty="0"/>
          </a:p>
        </p:txBody>
      </p:sp>
      <p:sp>
        <p:nvSpPr>
          <p:cNvPr id="8" name="右矢印 7"/>
          <p:cNvSpPr/>
          <p:nvPr/>
        </p:nvSpPr>
        <p:spPr>
          <a:xfrm>
            <a:off x="2341577" y="4287890"/>
            <a:ext cx="450304" cy="86409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9" name="右矢印 8"/>
          <p:cNvSpPr/>
          <p:nvPr/>
        </p:nvSpPr>
        <p:spPr>
          <a:xfrm>
            <a:off x="4518248" y="4287890"/>
            <a:ext cx="450304" cy="86409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0" name="右矢印 9"/>
          <p:cNvSpPr/>
          <p:nvPr/>
        </p:nvSpPr>
        <p:spPr>
          <a:xfrm>
            <a:off x="6696540" y="4287890"/>
            <a:ext cx="450304" cy="86409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1" name="正方形/長方形 10"/>
          <p:cNvSpPr/>
          <p:nvPr/>
        </p:nvSpPr>
        <p:spPr>
          <a:xfrm>
            <a:off x="665566" y="2980116"/>
            <a:ext cx="1620180"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dirty="0" smtClean="0"/>
              <a:t>①出し手・受け手の情報収集と整理</a:t>
            </a:r>
            <a:endParaRPr kumimoji="1" lang="ja-JP" altLang="en-US" sz="1400" dirty="0"/>
          </a:p>
        </p:txBody>
      </p:sp>
      <p:sp>
        <p:nvSpPr>
          <p:cNvPr id="12" name="正方形/長方形 11"/>
          <p:cNvSpPr/>
          <p:nvPr/>
        </p:nvSpPr>
        <p:spPr>
          <a:xfrm>
            <a:off x="2867438" y="3028460"/>
            <a:ext cx="1512168"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dirty="0" smtClean="0"/>
              <a:t>②受け手と集積の検討</a:t>
            </a:r>
            <a:endParaRPr kumimoji="1" lang="ja-JP" altLang="en-US" sz="1400" dirty="0"/>
          </a:p>
        </p:txBody>
      </p:sp>
      <p:sp>
        <p:nvSpPr>
          <p:cNvPr id="13" name="正方形/長方形 12"/>
          <p:cNvSpPr/>
          <p:nvPr/>
        </p:nvSpPr>
        <p:spPr>
          <a:xfrm>
            <a:off x="5076564" y="3028460"/>
            <a:ext cx="1512168"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dirty="0" smtClean="0"/>
              <a:t>③マッチング</a:t>
            </a:r>
            <a:endParaRPr kumimoji="1" lang="ja-JP" altLang="en-US" sz="1400" dirty="0"/>
          </a:p>
        </p:txBody>
      </p:sp>
      <p:sp>
        <p:nvSpPr>
          <p:cNvPr id="14" name="正方形/長方形 13"/>
          <p:cNvSpPr/>
          <p:nvPr/>
        </p:nvSpPr>
        <p:spPr>
          <a:xfrm>
            <a:off x="7254856" y="2988568"/>
            <a:ext cx="1512168"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dirty="0" smtClean="0"/>
              <a:t>④集積計画</a:t>
            </a:r>
            <a:endParaRPr kumimoji="1" lang="ja-JP" altLang="en-US" sz="1400" dirty="0"/>
          </a:p>
        </p:txBody>
      </p:sp>
    </p:spTree>
    <p:extLst>
      <p:ext uri="{BB962C8B-B14F-4D97-AF65-F5344CB8AC3E}">
        <p14:creationId xmlns:p14="http://schemas.microsoft.com/office/powerpoint/2010/main" val="3668421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568952" cy="706090"/>
          </a:xfrm>
          <a:solidFill>
            <a:schemeClr val="bg2">
              <a:lumMod val="75000"/>
            </a:schemeClr>
          </a:solidFill>
          <a:ln w="3175">
            <a:solidFill>
              <a:schemeClr val="tx1"/>
            </a:solidFill>
          </a:ln>
        </p:spPr>
        <p:txBody>
          <a:bodyPr>
            <a:normAutofit/>
          </a:bodyPr>
          <a:lstStyle/>
          <a:p>
            <a:pPr algn="l"/>
            <a:r>
              <a:rPr lang="ja-JP" altLang="en-US" sz="3200" dirty="0"/>
              <a:t>４　平成</a:t>
            </a:r>
            <a:r>
              <a:rPr lang="en-US" altLang="ja-JP" sz="3200" dirty="0"/>
              <a:t>28</a:t>
            </a:r>
            <a:r>
              <a:rPr lang="ja-JP" altLang="en-US" sz="3200" dirty="0"/>
              <a:t>年度の</a:t>
            </a:r>
            <a:r>
              <a:rPr lang="ja-JP" altLang="en-US" sz="3200" dirty="0" smtClean="0"/>
              <a:t>具体的な活動（その３）</a:t>
            </a:r>
            <a:endParaRPr kumimoji="1" lang="ja-JP" altLang="en-US" sz="3200" dirty="0"/>
          </a:p>
        </p:txBody>
      </p:sp>
      <p:sp>
        <p:nvSpPr>
          <p:cNvPr id="3" name="コンテンツ プレースホルダー 2"/>
          <p:cNvSpPr>
            <a:spLocks noGrp="1"/>
          </p:cNvSpPr>
          <p:nvPr>
            <p:ph idx="1"/>
          </p:nvPr>
        </p:nvSpPr>
        <p:spPr>
          <a:xfrm>
            <a:off x="251520" y="1124744"/>
            <a:ext cx="8568952" cy="5256584"/>
          </a:xfrm>
        </p:spPr>
        <p:txBody>
          <a:bodyPr>
            <a:normAutofit fontScale="85000" lnSpcReduction="20000"/>
          </a:bodyPr>
          <a:lstStyle/>
          <a:p>
            <a:pPr marL="0" indent="0">
              <a:buNone/>
            </a:pPr>
            <a:r>
              <a:rPr kumimoji="1" lang="ja-JP" altLang="en-US" sz="2800" dirty="0" smtClean="0">
                <a:latin typeface="HGP創英角ﾎﾟｯﾌﾟ体" panose="040B0A00000000000000" pitchFamily="50" charset="-128"/>
                <a:ea typeface="HGP創英角ﾎﾟｯﾌﾟ体" panose="040B0A00000000000000" pitchFamily="50" charset="-128"/>
              </a:rPr>
              <a:t>③その他の活動（農業委員及び推進委員）</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marL="0" indent="0">
              <a:buNone/>
            </a:pPr>
            <a:r>
              <a:rPr lang="ja-JP" altLang="en-US" sz="2800" dirty="0" smtClean="0"/>
              <a:t>　</a:t>
            </a:r>
            <a:endParaRPr lang="en-US" altLang="ja-JP" sz="2800" dirty="0" smtClean="0"/>
          </a:p>
          <a:p>
            <a:pPr marL="0" indent="0">
              <a:buNone/>
            </a:pPr>
            <a:r>
              <a:rPr lang="ja-JP" altLang="en-US" sz="2800" dirty="0"/>
              <a:t>　</a:t>
            </a:r>
            <a:r>
              <a:rPr lang="ja-JP" altLang="en-US" sz="2800" dirty="0" smtClean="0"/>
              <a:t>・農地の売買、貸借、転用、新規参入等の相談・アドバイス</a:t>
            </a:r>
            <a:endParaRPr lang="en-US" altLang="ja-JP" sz="2800" dirty="0" smtClean="0"/>
          </a:p>
          <a:p>
            <a:pPr marL="0" indent="0">
              <a:buNone/>
            </a:pPr>
            <a:endParaRPr lang="en-US" altLang="ja-JP" sz="2800" dirty="0" smtClean="0"/>
          </a:p>
          <a:p>
            <a:pPr marL="0" indent="0">
              <a:buNone/>
            </a:pPr>
            <a:r>
              <a:rPr lang="ja-JP" altLang="en-US" sz="2800" dirty="0" smtClean="0"/>
              <a:t>　・地域農業マスタープラン（人・農地プラン）の見直し会議へ</a:t>
            </a:r>
            <a:endParaRPr lang="en-US" altLang="ja-JP" sz="2800" dirty="0" smtClean="0"/>
          </a:p>
          <a:p>
            <a:pPr marL="0" indent="0">
              <a:buNone/>
            </a:pPr>
            <a:r>
              <a:rPr lang="ja-JP" altLang="en-US" sz="2800" dirty="0"/>
              <a:t>　</a:t>
            </a:r>
            <a:r>
              <a:rPr lang="ja-JP" altLang="en-US" sz="2800" dirty="0" smtClean="0"/>
              <a:t>　の参加</a:t>
            </a:r>
            <a:endParaRPr lang="en-US" altLang="ja-JP" sz="2800" dirty="0" smtClean="0"/>
          </a:p>
          <a:p>
            <a:pPr marL="0" indent="0">
              <a:buNone/>
            </a:pPr>
            <a:endParaRPr lang="en-US" altLang="ja-JP" sz="2800" dirty="0" smtClean="0"/>
          </a:p>
          <a:p>
            <a:pPr marL="0" indent="0">
              <a:buNone/>
            </a:pPr>
            <a:r>
              <a:rPr lang="ja-JP" altLang="en-US" sz="2800" dirty="0" smtClean="0"/>
              <a:t>　・農地等の利用の最適化に関する指針の策定</a:t>
            </a:r>
            <a:endParaRPr lang="en-US" altLang="ja-JP" sz="2800" dirty="0"/>
          </a:p>
          <a:p>
            <a:pPr marL="0" indent="0">
              <a:buNone/>
            </a:pPr>
            <a:endParaRPr lang="en-US" altLang="ja-JP" sz="2800" dirty="0" smtClean="0"/>
          </a:p>
          <a:p>
            <a:pPr marL="0" indent="0">
              <a:buNone/>
            </a:pPr>
            <a:r>
              <a:rPr kumimoji="1" lang="ja-JP" altLang="en-US" sz="2800" dirty="0" smtClean="0"/>
              <a:t>　・農業者との意見交換会への参加</a:t>
            </a:r>
            <a:endParaRPr kumimoji="1" lang="en-US" altLang="ja-JP" sz="2800" dirty="0" smtClean="0"/>
          </a:p>
          <a:p>
            <a:pPr marL="0" indent="0">
              <a:buNone/>
            </a:pPr>
            <a:r>
              <a:rPr kumimoji="1" lang="ja-JP" altLang="en-US" sz="2800" dirty="0" smtClean="0"/>
              <a:t>　　　　　　　　　　　　　　　　　　　</a:t>
            </a:r>
            <a:endParaRPr kumimoji="1" lang="en-US" altLang="ja-JP" sz="2800" dirty="0" smtClean="0"/>
          </a:p>
          <a:p>
            <a:pPr marL="0" indent="0">
              <a:buNone/>
            </a:pPr>
            <a:r>
              <a:rPr lang="ja-JP" altLang="en-US" sz="2800" dirty="0" smtClean="0"/>
              <a:t>　・農業関係団体等の会議への参加</a:t>
            </a:r>
            <a:endParaRPr lang="en-US" altLang="ja-JP" sz="2800" dirty="0" smtClean="0"/>
          </a:p>
          <a:p>
            <a:pPr marL="0" indent="0">
              <a:buNone/>
            </a:pPr>
            <a:r>
              <a:rPr lang="ja-JP" altLang="en-US" sz="2800" dirty="0"/>
              <a:t>　</a:t>
            </a:r>
            <a:r>
              <a:rPr lang="ja-JP" altLang="en-US" sz="2800" dirty="0" smtClean="0"/>
              <a:t>　　　　　　　　　　　　　　　　　　　</a:t>
            </a:r>
            <a:endParaRPr lang="en-US" altLang="ja-JP" sz="2800" dirty="0" smtClean="0"/>
          </a:p>
          <a:p>
            <a:pPr marL="0" indent="0">
              <a:buNone/>
            </a:pPr>
            <a:r>
              <a:rPr lang="ja-JP" altLang="en-US" sz="2800" dirty="0" smtClean="0"/>
              <a:t>　・研修会への参加　　　など</a:t>
            </a:r>
            <a:endParaRPr lang="en-US" altLang="ja-JP" sz="2800" dirty="0" smtClean="0"/>
          </a:p>
        </p:txBody>
      </p:sp>
    </p:spTree>
    <p:extLst>
      <p:ext uri="{BB962C8B-B14F-4D97-AF65-F5344CB8AC3E}">
        <p14:creationId xmlns:p14="http://schemas.microsoft.com/office/powerpoint/2010/main" val="4002159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1243</TotalTime>
  <Words>406</Words>
  <Application>Microsoft Office PowerPoint</Application>
  <PresentationFormat>画面に合わせる (4:3)</PresentationFormat>
  <Paragraphs>160</Paragraphs>
  <Slides>10</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10</vt:i4>
      </vt:variant>
    </vt:vector>
  </HeadingPairs>
  <TitlesOfParts>
    <vt:vector size="23" baseType="lpstr">
      <vt:lpstr>HGPｺﾞｼｯｸM</vt:lpstr>
      <vt:lpstr>HGP創英角ﾎﾟｯﾌﾟ体</vt:lpstr>
      <vt:lpstr>HGP明朝B</vt:lpstr>
      <vt:lpstr>HGP明朝E</vt:lpstr>
      <vt:lpstr>HGS明朝E</vt:lpstr>
      <vt:lpstr>HG丸ｺﾞｼｯｸM-PRO</vt:lpstr>
      <vt:lpstr>ＭＳ Ｐゴシック</vt:lpstr>
      <vt:lpstr>ＭＳ ゴシック</vt:lpstr>
      <vt:lpstr>ＭＳ 明朝</vt:lpstr>
      <vt:lpstr>Arial</vt:lpstr>
      <vt:lpstr>Calibri</vt:lpstr>
      <vt:lpstr>Candara</vt:lpstr>
      <vt:lpstr>Office ​​テーマ</vt:lpstr>
      <vt:lpstr>PowerPoint プレゼンテーション</vt:lpstr>
      <vt:lpstr>１　はじめに</vt:lpstr>
      <vt:lpstr>２　北上市農業委員会の組織体制について</vt:lpstr>
      <vt:lpstr>２　北上市農業委員会の組織体制について</vt:lpstr>
      <vt:lpstr>３．農業委員と農地利用最適化推進委員との連携体制について</vt:lpstr>
      <vt:lpstr>３．農業委員と農地利用最適化推進委員との連携体制について（イメージ図）</vt:lpstr>
      <vt:lpstr>４　平成28年度の具体的な活動（その１）</vt:lpstr>
      <vt:lpstr>４　平成28年度の具体的な活動（その２）</vt:lpstr>
      <vt:lpstr>４　平成28年度の具体的な活動（その３）</vt:lpstr>
      <vt:lpstr>５　最後に・・・・</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北上市</dc:creator>
  <cp:lastModifiedBy>m-miura</cp:lastModifiedBy>
  <cp:revision>80</cp:revision>
  <cp:lastPrinted>2016-11-02T06:42:33Z</cp:lastPrinted>
  <dcterms:created xsi:type="dcterms:W3CDTF">2016-10-25T00:25:44Z</dcterms:created>
  <dcterms:modified xsi:type="dcterms:W3CDTF">2017-02-08T08:27:43Z</dcterms:modified>
</cp:coreProperties>
</file>