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99FF99"/>
    <a:srgbClr val="CCFFFF"/>
    <a:srgbClr val="FF0066"/>
    <a:srgbClr val="660066"/>
    <a:srgbClr val="FF00FF"/>
    <a:srgbClr val="FFFFCC"/>
    <a:srgbClr val="CCECFF"/>
    <a:srgbClr val="FFFF99"/>
    <a:srgbClr val="CC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476" y="-102"/>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28EE83B-E063-4B5C-924D-1BF6277021DE}" type="datetimeFigureOut">
              <a:rPr kumimoji="1" lang="ja-JP" altLang="en-US" smtClean="0"/>
              <a:pPr/>
              <a:t>2014/8/19</a:t>
            </a:fld>
            <a:endParaRPr kumimoji="1" lang="ja-JP" altLang="en-US"/>
          </a:p>
        </p:txBody>
      </p:sp>
      <p:sp>
        <p:nvSpPr>
          <p:cNvPr id="4" name="スライド イメージ プレースホルダ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0568D187-779F-4979-8C21-3D68F9AAF259}" type="slidenum">
              <a:rPr kumimoji="1" lang="ja-JP" altLang="en-US" smtClean="0"/>
              <a:pPr/>
              <a:t>&lt;#&gt;</a:t>
            </a:fld>
            <a:endParaRPr kumimoji="1" lang="ja-JP" altLang="en-US"/>
          </a:p>
        </p:txBody>
      </p:sp>
    </p:spTree>
    <p:extLst>
      <p:ext uri="{BB962C8B-B14F-4D97-AF65-F5344CB8AC3E}">
        <p14:creationId xmlns="" xmlns:p14="http://schemas.microsoft.com/office/powerpoint/2010/main" val="479046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568D187-779F-4979-8C21-3D68F9AAF259}"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2014/8/19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2014/8/19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2014/8/19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2014/8/19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2014/8/19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2014/8/19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2014/8/19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2014/8/19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2014/8/19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2014/8/19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2014/8/19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2014/8/19</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雲形吹き出し 1"/>
          <p:cNvSpPr/>
          <p:nvPr/>
        </p:nvSpPr>
        <p:spPr>
          <a:xfrm>
            <a:off x="1340768" y="2483768"/>
            <a:ext cx="5472608" cy="1631329"/>
          </a:xfrm>
          <a:prstGeom prst="cloudCallout">
            <a:avLst>
              <a:gd name="adj1" fmla="val -41769"/>
              <a:gd name="adj2" fmla="val 4303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　　　次の経営者を育てたい！</a:t>
            </a:r>
            <a:endParaRPr lang="en-US" altLang="ja-JP" sz="1600" dirty="0" smtClean="0">
              <a:solidFill>
                <a:schemeClr val="tx1"/>
              </a:solidFill>
            </a:endParaRPr>
          </a:p>
          <a:p>
            <a:pPr algn="ctr"/>
            <a:r>
              <a:rPr kumimoji="1" lang="ja-JP" altLang="en-US" sz="1600" dirty="0" smtClean="0">
                <a:solidFill>
                  <a:schemeClr val="tx1"/>
                </a:solidFill>
              </a:rPr>
              <a:t>　　　息子に経営を移譲したい！</a:t>
            </a:r>
            <a:endParaRPr kumimoji="1" lang="en-US" altLang="ja-JP" sz="1600" dirty="0" smtClean="0">
              <a:solidFill>
                <a:schemeClr val="tx1"/>
              </a:solidFill>
            </a:endParaRPr>
          </a:p>
          <a:p>
            <a:pPr algn="ctr"/>
            <a:r>
              <a:rPr lang="ja-JP" altLang="en-US" sz="1600" dirty="0" smtClean="0">
                <a:solidFill>
                  <a:schemeClr val="tx1"/>
                </a:solidFill>
              </a:rPr>
              <a:t>　法人化して新たな事業展開したい！</a:t>
            </a:r>
            <a:endParaRPr kumimoji="1" lang="ja-JP" altLang="en-US" sz="1600" dirty="0">
              <a:solidFill>
                <a:schemeClr val="tx1"/>
              </a:solidFill>
            </a:endParaRPr>
          </a:p>
        </p:txBody>
      </p:sp>
      <p:sp>
        <p:nvSpPr>
          <p:cNvPr id="28" name="額縁 27"/>
          <p:cNvSpPr/>
          <p:nvPr/>
        </p:nvSpPr>
        <p:spPr>
          <a:xfrm>
            <a:off x="84708" y="7304237"/>
            <a:ext cx="6746443" cy="1839763"/>
          </a:xfrm>
          <a:prstGeom prst="bevel">
            <a:avLst>
              <a:gd name="adj" fmla="val 6453"/>
            </a:avLst>
          </a:prstGeom>
          <a:solidFill>
            <a:srgbClr val="FFFFCC"/>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①</a:t>
            </a:r>
            <a:r>
              <a:rPr kumimoji="1" lang="ja-JP" altLang="en-US" dirty="0" smtClean="0">
                <a:solidFill>
                  <a:schemeClr val="tx1"/>
                </a:solidFill>
              </a:rPr>
              <a:t>派遣する職員等の替わりに</a:t>
            </a:r>
            <a:r>
              <a:rPr lang="ja-JP" altLang="en-US" dirty="0" smtClean="0">
                <a:solidFill>
                  <a:schemeClr val="tx1"/>
                </a:solidFill>
              </a:rPr>
              <a:t>新たに</a:t>
            </a:r>
            <a:endParaRPr lang="en-US" altLang="ja-JP" dirty="0" smtClean="0">
              <a:solidFill>
                <a:schemeClr val="tx1"/>
              </a:solidFill>
            </a:endParaRPr>
          </a:p>
          <a:p>
            <a:r>
              <a:rPr lang="ja-JP" altLang="en-US" dirty="0" smtClean="0">
                <a:solidFill>
                  <a:schemeClr val="tx1"/>
                </a:solidFill>
              </a:rPr>
              <a:t>　雇用する職員の</a:t>
            </a:r>
            <a:r>
              <a:rPr lang="ja-JP" altLang="en-US" b="1" dirty="0" smtClean="0">
                <a:solidFill>
                  <a:srgbClr val="FF0000"/>
                </a:solidFill>
              </a:rPr>
              <a:t>人件費</a:t>
            </a:r>
            <a:endParaRPr lang="en-US" altLang="ja-JP" b="1" dirty="0" smtClean="0">
              <a:solidFill>
                <a:srgbClr val="FF0000"/>
              </a:solidFill>
            </a:endParaRPr>
          </a:p>
          <a:p>
            <a:r>
              <a:rPr lang="ja-JP" altLang="en-US" dirty="0" smtClean="0">
                <a:solidFill>
                  <a:schemeClr val="tx1"/>
                </a:solidFill>
              </a:rPr>
              <a:t>②派遣する職員等の研修に伴う</a:t>
            </a:r>
            <a:endParaRPr lang="en-US" altLang="ja-JP" dirty="0" smtClean="0">
              <a:solidFill>
                <a:schemeClr val="tx1"/>
              </a:solidFill>
            </a:endParaRPr>
          </a:p>
          <a:p>
            <a:r>
              <a:rPr lang="ja-JP" altLang="en-US" dirty="0" smtClean="0">
                <a:solidFill>
                  <a:schemeClr val="tx1"/>
                </a:solidFill>
              </a:rPr>
              <a:t>　</a:t>
            </a:r>
            <a:r>
              <a:rPr lang="ja-JP" altLang="en-US" b="1" dirty="0" smtClean="0">
                <a:solidFill>
                  <a:srgbClr val="FF0000"/>
                </a:solidFill>
              </a:rPr>
              <a:t>転居費、住居費、交通費、</a:t>
            </a:r>
            <a:r>
              <a:rPr lang="ja-JP" altLang="en-US" b="1" u="sng" dirty="0" smtClean="0">
                <a:solidFill>
                  <a:srgbClr val="FF0000"/>
                </a:solidFill>
              </a:rPr>
              <a:t>研修負担金</a:t>
            </a:r>
            <a:endParaRPr lang="en-US" altLang="ja-JP" b="1" u="sng" dirty="0" smtClean="0">
              <a:solidFill>
                <a:srgbClr val="FF0000"/>
              </a:solidFill>
            </a:endParaRPr>
          </a:p>
          <a:p>
            <a:r>
              <a:rPr kumimoji="1" lang="ja-JP" altLang="en-US" b="1" dirty="0">
                <a:solidFill>
                  <a:srgbClr val="FF0000"/>
                </a:solidFill>
              </a:rPr>
              <a:t>　</a:t>
            </a:r>
            <a:r>
              <a:rPr kumimoji="1" lang="ja-JP" altLang="en-US" b="1" dirty="0" smtClean="0">
                <a:solidFill>
                  <a:srgbClr val="FF0000"/>
                </a:solidFill>
              </a:rPr>
              <a:t>　　　　　　　　　　　　　　　</a:t>
            </a:r>
            <a:r>
              <a:rPr kumimoji="1" lang="ja-JP" altLang="en-US" sz="1200" dirty="0" smtClean="0">
                <a:solidFill>
                  <a:schemeClr val="tx1"/>
                </a:solidFill>
              </a:rPr>
              <a:t>（</a:t>
            </a:r>
            <a:r>
              <a:rPr kumimoji="1" lang="en-US" altLang="ja-JP" sz="1200" dirty="0" smtClean="0">
                <a:solidFill>
                  <a:schemeClr val="tx1"/>
                </a:solidFill>
              </a:rPr>
              <a:t>※26.2</a:t>
            </a:r>
            <a:r>
              <a:rPr kumimoji="1" lang="ja-JP" altLang="en-US" sz="1200" dirty="0" smtClean="0">
                <a:solidFill>
                  <a:schemeClr val="tx1"/>
                </a:solidFill>
              </a:rPr>
              <a:t>に追加しました）</a:t>
            </a:r>
            <a:endParaRPr kumimoji="1" lang="ja-JP" altLang="en-US" sz="1200" dirty="0">
              <a:solidFill>
                <a:schemeClr val="tx1"/>
              </a:solidFill>
            </a:endParaRPr>
          </a:p>
        </p:txBody>
      </p:sp>
      <p:sp>
        <p:nvSpPr>
          <p:cNvPr id="30" name="右中かっこ 29"/>
          <p:cNvSpPr/>
          <p:nvPr/>
        </p:nvSpPr>
        <p:spPr>
          <a:xfrm>
            <a:off x="4247479" y="7885311"/>
            <a:ext cx="144016" cy="108012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1" name="テキスト ボックス 30"/>
          <p:cNvSpPr txBox="1"/>
          <p:nvPr/>
        </p:nvSpPr>
        <p:spPr>
          <a:xfrm>
            <a:off x="4473116" y="7885311"/>
            <a:ext cx="2462750" cy="1077218"/>
          </a:xfrm>
          <a:prstGeom prst="rect">
            <a:avLst/>
          </a:prstGeom>
          <a:noFill/>
        </p:spPr>
        <p:txBody>
          <a:bodyPr wrap="square" rtlCol="0">
            <a:spAutoFit/>
          </a:bodyPr>
          <a:lstStyle/>
          <a:p>
            <a:r>
              <a:rPr lang="ja-JP" altLang="en-US" sz="1400" dirty="0" smtClean="0">
                <a:solidFill>
                  <a:srgbClr val="FF00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派遣元農業法人等に対し</a:t>
            </a:r>
            <a:endParaRPr lang="en-US" altLang="ja-JP" sz="1400" dirty="0" smtClean="0">
              <a:solidFill>
                <a:srgbClr val="FF00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a:p>
            <a:r>
              <a:rPr lang="ja-JP" altLang="en-US" sz="2000" dirty="0" smtClean="0">
                <a:solidFill>
                  <a:srgbClr val="FF00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月額最大１０万円</a:t>
            </a:r>
            <a:endParaRPr lang="en-US" altLang="ja-JP" sz="2000" dirty="0" smtClean="0">
              <a:solidFill>
                <a:srgbClr val="FF00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a:p>
            <a:r>
              <a:rPr kumimoji="1" lang="ja-JP" altLang="en-US" sz="1400" dirty="0" smtClean="0">
                <a:solidFill>
                  <a:srgbClr val="FF00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助成します！</a:t>
            </a:r>
            <a:endParaRPr kumimoji="1" lang="en-US" altLang="ja-JP" sz="1400" dirty="0" smtClean="0">
              <a:solidFill>
                <a:srgbClr val="FF00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a:p>
            <a:r>
              <a:rPr lang="ja-JP" altLang="en-US" sz="1600" dirty="0" smtClean="0">
                <a:latin typeface="HGP創英角ﾎﾟｯﾌﾟ体" pitchFamily="50" charset="-128"/>
                <a:ea typeface="HGP創英角ﾎﾟｯﾌﾟ体" pitchFamily="50" charset="-128"/>
              </a:rPr>
              <a:t>　　　　　　（①②合計）</a:t>
            </a:r>
            <a:endParaRPr kumimoji="1" lang="ja-JP" altLang="en-US" sz="1600" dirty="0">
              <a:latin typeface="HGP創英角ﾎﾟｯﾌﾟ体" pitchFamily="50" charset="-128"/>
              <a:ea typeface="HGP創英角ﾎﾟｯﾌﾟ体" pitchFamily="50" charset="-128"/>
            </a:endParaRPr>
          </a:p>
        </p:txBody>
      </p:sp>
      <p:sp>
        <p:nvSpPr>
          <p:cNvPr id="29" name="正方形/長方形 28"/>
          <p:cNvSpPr/>
          <p:nvPr/>
        </p:nvSpPr>
        <p:spPr>
          <a:xfrm>
            <a:off x="84708" y="4397822"/>
            <a:ext cx="6669360" cy="2373995"/>
          </a:xfrm>
          <a:prstGeom prst="rect">
            <a:avLst/>
          </a:prstGeom>
          <a:solidFill>
            <a:srgbClr val="FFFFCC"/>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164223" y="4445819"/>
            <a:ext cx="6457545" cy="720080"/>
          </a:xfrm>
          <a:prstGeom prst="roundRect">
            <a:avLst/>
          </a:prstGeom>
          <a:solidFill>
            <a:srgbClr val="FFCCFF"/>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職員等を先進農業法人や他産業の法人に派遣（出向）</a:t>
            </a:r>
            <a:endParaRPr lang="en-US" altLang="ja-JP" sz="2000" b="1" dirty="0" smtClean="0">
              <a:solidFill>
                <a:schemeClr val="tx1"/>
              </a:solidFill>
            </a:endParaRPr>
          </a:p>
          <a:p>
            <a:pPr algn="ctr"/>
            <a:r>
              <a:rPr lang="ja-JP" altLang="en-US" sz="2000" b="1" dirty="0" smtClean="0">
                <a:solidFill>
                  <a:schemeClr val="tx1"/>
                </a:solidFill>
              </a:rPr>
              <a:t>経営ノウハウ等の習得に向けた研修を実施</a:t>
            </a:r>
            <a:endParaRPr kumimoji="1" lang="ja-JP" altLang="en-US" sz="2000" b="1" dirty="0">
              <a:solidFill>
                <a:schemeClr val="tx1"/>
              </a:solidFill>
            </a:endParaRPr>
          </a:p>
        </p:txBody>
      </p:sp>
      <p:sp>
        <p:nvSpPr>
          <p:cNvPr id="33" name="下矢印 32"/>
          <p:cNvSpPr/>
          <p:nvPr/>
        </p:nvSpPr>
        <p:spPr>
          <a:xfrm>
            <a:off x="2591295" y="5277513"/>
            <a:ext cx="1656184" cy="648072"/>
          </a:xfrm>
          <a:prstGeom prst="downArrow">
            <a:avLst/>
          </a:prstGeo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lin ang="162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164222" y="5925585"/>
            <a:ext cx="6457545" cy="762371"/>
          </a:xfrm>
          <a:prstGeom prst="roundRect">
            <a:avLst/>
          </a:prstGeom>
          <a:solidFill>
            <a:srgbClr val="FFCCFF"/>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研修終了後１年以内に役員または経営者等に登用</a:t>
            </a:r>
            <a:endParaRPr kumimoji="1" lang="en-US" altLang="ja-JP" sz="2000" b="1" dirty="0" smtClean="0">
              <a:solidFill>
                <a:schemeClr val="tx1"/>
              </a:solidFill>
            </a:endParaRPr>
          </a:p>
          <a:p>
            <a:pPr algn="ctr"/>
            <a:r>
              <a:rPr lang="ja-JP" altLang="en-US" b="1" dirty="0" smtClean="0">
                <a:solidFill>
                  <a:srgbClr val="FF0000"/>
                </a:solidFill>
              </a:rPr>
              <a:t>現場・部門責任者への登用も該当します</a:t>
            </a:r>
            <a:endParaRPr kumimoji="1" lang="ja-JP" altLang="en-US" b="1" dirty="0">
              <a:solidFill>
                <a:srgbClr val="FF0000"/>
              </a:solidFill>
            </a:endParaRPr>
          </a:p>
        </p:txBody>
      </p:sp>
      <p:pic>
        <p:nvPicPr>
          <p:cNvPr id="35" name="Picture 2" descr="C:\Users\就農32\AppData\Local\Microsoft\Windows\Temporary Internet Files\Content.IE5\O2PXNE26\MC900388852[1].wmf"/>
          <p:cNvPicPr>
            <a:picLocks noChangeAspect="1" noChangeArrowheads="1"/>
          </p:cNvPicPr>
          <p:nvPr/>
        </p:nvPicPr>
        <p:blipFill>
          <a:blip r:embed="rId3" cstate="print"/>
          <a:srcRect/>
          <a:stretch>
            <a:fillRect/>
          </a:stretch>
        </p:blipFill>
        <p:spPr bwMode="auto">
          <a:xfrm>
            <a:off x="4149080" y="5118760"/>
            <a:ext cx="648072" cy="840225"/>
          </a:xfrm>
          <a:prstGeom prst="rect">
            <a:avLst/>
          </a:prstGeom>
          <a:noFill/>
        </p:spPr>
      </p:pic>
      <p:pic>
        <p:nvPicPr>
          <p:cNvPr id="36" name="Picture 3" descr="C:\Users\就農32\AppData\Local\Microsoft\Windows\Temporary Internet Files\Content.IE5\3AG8001P\MC900297961[1].wmf"/>
          <p:cNvPicPr>
            <a:picLocks noChangeAspect="1" noChangeArrowheads="1"/>
          </p:cNvPicPr>
          <p:nvPr/>
        </p:nvPicPr>
        <p:blipFill>
          <a:blip r:embed="rId4" cstate="print"/>
          <a:srcRect/>
          <a:stretch>
            <a:fillRect/>
          </a:stretch>
        </p:blipFill>
        <p:spPr bwMode="auto">
          <a:xfrm>
            <a:off x="4893162" y="5637553"/>
            <a:ext cx="768086" cy="288032"/>
          </a:xfrm>
          <a:prstGeom prst="rect">
            <a:avLst/>
          </a:prstGeom>
          <a:noFill/>
        </p:spPr>
      </p:pic>
      <p:pic>
        <p:nvPicPr>
          <p:cNvPr id="37" name="Picture 5" descr="C:\Users\就農32\AppData\Local\Microsoft\Windows\Temporary Internet Files\Content.IE5\VBL8O45G\MC900407770[1].wmf"/>
          <p:cNvPicPr>
            <a:picLocks noChangeAspect="1" noChangeArrowheads="1"/>
          </p:cNvPicPr>
          <p:nvPr/>
        </p:nvPicPr>
        <p:blipFill>
          <a:blip r:embed="rId5" cstate="print"/>
          <a:srcRect/>
          <a:stretch>
            <a:fillRect/>
          </a:stretch>
        </p:blipFill>
        <p:spPr bwMode="auto">
          <a:xfrm>
            <a:off x="5797430" y="5118760"/>
            <a:ext cx="727914" cy="959523"/>
          </a:xfrm>
          <a:prstGeom prst="rect">
            <a:avLst/>
          </a:prstGeom>
          <a:noFill/>
        </p:spPr>
      </p:pic>
      <p:sp>
        <p:nvSpPr>
          <p:cNvPr id="38" name="テキスト ボックス 37"/>
          <p:cNvSpPr txBox="1"/>
          <p:nvPr/>
        </p:nvSpPr>
        <p:spPr>
          <a:xfrm>
            <a:off x="4771497" y="5277513"/>
            <a:ext cx="1080120" cy="338554"/>
          </a:xfrm>
          <a:prstGeom prst="rect">
            <a:avLst/>
          </a:prstGeom>
          <a:noFill/>
        </p:spPr>
        <p:txBody>
          <a:bodyPr wrap="square" rtlCol="0">
            <a:spAutoFit/>
          </a:bodyPr>
          <a:lstStyle/>
          <a:p>
            <a:r>
              <a:rPr kumimoji="1" lang="ja-JP" altLang="en-US" sz="1600" dirty="0" smtClean="0">
                <a:solidFill>
                  <a:srgbClr val="FF0000"/>
                </a:solidFill>
                <a:latin typeface="HGP創英角ﾎﾟｯﾌﾟ体" pitchFamily="50" charset="-128"/>
                <a:ea typeface="HGP創英角ﾎﾟｯﾌﾟ体" pitchFamily="50" charset="-128"/>
              </a:rPr>
              <a:t>出向契約</a:t>
            </a:r>
            <a:endParaRPr kumimoji="1" lang="ja-JP" altLang="en-US" sz="1600" dirty="0">
              <a:solidFill>
                <a:srgbClr val="FF0000"/>
              </a:solidFill>
              <a:latin typeface="HGP創英角ﾎﾟｯﾌﾟ体" pitchFamily="50" charset="-128"/>
              <a:ea typeface="HGP創英角ﾎﾟｯﾌﾟ体" pitchFamily="50" charset="-128"/>
            </a:endParaRPr>
          </a:p>
        </p:txBody>
      </p:sp>
      <p:sp>
        <p:nvSpPr>
          <p:cNvPr id="4" name="テキスト ボックス 3"/>
          <p:cNvSpPr txBox="1"/>
          <p:nvPr/>
        </p:nvSpPr>
        <p:spPr>
          <a:xfrm>
            <a:off x="48072" y="6904127"/>
            <a:ext cx="4248472" cy="400110"/>
          </a:xfrm>
          <a:prstGeom prst="rect">
            <a:avLst/>
          </a:prstGeom>
          <a:noFill/>
        </p:spPr>
        <p:txBody>
          <a:bodyPr wrap="square" rtlCol="0">
            <a:spAutoFit/>
          </a:bodyPr>
          <a:lstStyle/>
          <a:p>
            <a:r>
              <a:rPr lang="en-US" altLang="ja-JP" sz="2000" b="1" dirty="0" smtClean="0">
                <a:solidFill>
                  <a:srgbClr val="FF0066"/>
                </a:solidFill>
                <a:latin typeface="HGP創英角ﾎﾟｯﾌﾟ体" pitchFamily="50" charset="-128"/>
                <a:ea typeface="HGP創英角ﾎﾟｯﾌﾟ体" pitchFamily="50" charset="-128"/>
              </a:rPr>
              <a:t>※</a:t>
            </a:r>
            <a:r>
              <a:rPr lang="ja-JP" altLang="en-US" sz="2000" b="1" dirty="0" smtClean="0">
                <a:solidFill>
                  <a:srgbClr val="FF0066"/>
                </a:solidFill>
                <a:latin typeface="HGP創英角ﾎﾟｯﾌﾟ体" pitchFamily="50" charset="-128"/>
                <a:ea typeface="HGP創英角ﾎﾟｯﾌﾟ体" pitchFamily="50" charset="-128"/>
              </a:rPr>
              <a:t>助成内容が充実しました！</a:t>
            </a:r>
            <a:endParaRPr kumimoji="1" lang="ja-JP" altLang="en-US" sz="2000" b="1" dirty="0">
              <a:solidFill>
                <a:srgbClr val="FF0066"/>
              </a:solidFill>
              <a:latin typeface="HGP創英角ﾎﾟｯﾌﾟ体" pitchFamily="50" charset="-128"/>
              <a:ea typeface="HGP創英角ﾎﾟｯﾌﾟ体" pitchFamily="50" charset="-128"/>
            </a:endParaRPr>
          </a:p>
        </p:txBody>
      </p:sp>
      <p:pic>
        <p:nvPicPr>
          <p:cNvPr id="1027" name="Picture 3" descr="C:\Users\yukari_hishinuma\Desktop\job_kome_nouka.pn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41805" y="2750437"/>
            <a:ext cx="2129187" cy="1753223"/>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横巻き 16"/>
          <p:cNvSpPr/>
          <p:nvPr/>
        </p:nvSpPr>
        <p:spPr>
          <a:xfrm>
            <a:off x="117950" y="0"/>
            <a:ext cx="6553968" cy="2678070"/>
          </a:xfrm>
          <a:prstGeom prst="horizontalScroll">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smtClean="0">
                <a:solidFill>
                  <a:srgbClr val="FF0000"/>
                </a:solidFill>
                <a:latin typeface="HGS創英角ﾎﾟｯﾌﾟ体" panose="040B0A00000000000000" pitchFamily="50" charset="-128"/>
                <a:ea typeface="HGS創英角ﾎﾟｯﾌﾟ体" panose="040B0A00000000000000" pitchFamily="50" charset="-128"/>
              </a:rPr>
              <a:t>支援します！！！</a:t>
            </a:r>
            <a:endParaRPr kumimoji="1" lang="en-US" altLang="ja-JP" sz="3600" b="1" dirty="0" smtClean="0">
              <a:solidFill>
                <a:srgbClr val="FF0000"/>
              </a:solidFill>
              <a:latin typeface="HGS創英角ﾎﾟｯﾌﾟ体" panose="040B0A00000000000000" pitchFamily="50" charset="-128"/>
              <a:ea typeface="HGS創英角ﾎﾟｯﾌﾟ体" panose="040B0A00000000000000" pitchFamily="50" charset="-128"/>
            </a:endParaRPr>
          </a:p>
          <a:p>
            <a:r>
              <a:rPr lang="ja-JP" altLang="en-US" sz="3400" b="1" dirty="0" smtClean="0">
                <a:solidFill>
                  <a:srgbClr val="FF00FF"/>
                </a:solidFill>
                <a:latin typeface="HGS創英角ﾎﾟｯﾌﾟ体" panose="040B0A00000000000000" pitchFamily="50" charset="-128"/>
                <a:ea typeface="HGS創英角ﾎﾟｯﾌﾟ体" panose="040B0A00000000000000" pitchFamily="50" charset="-128"/>
              </a:rPr>
              <a:t>「次世代の農業経営者育成」</a:t>
            </a:r>
            <a:endParaRPr lang="en-US" altLang="ja-JP" sz="3400" b="1" dirty="0" smtClean="0">
              <a:solidFill>
                <a:srgbClr val="FF00FF"/>
              </a:solidFill>
              <a:latin typeface="HGS創英角ﾎﾟｯﾌﾟ体" panose="040B0A00000000000000" pitchFamily="50" charset="-128"/>
              <a:ea typeface="HGS創英角ﾎﾟｯﾌﾟ体" panose="040B0A00000000000000" pitchFamily="50" charset="-128"/>
            </a:endParaRPr>
          </a:p>
          <a:p>
            <a:pPr algn="ctr"/>
            <a:endParaRPr kumimoji="1" lang="ja-JP" altLang="en-US" sz="2000" dirty="0"/>
          </a:p>
        </p:txBody>
      </p:sp>
      <p:sp>
        <p:nvSpPr>
          <p:cNvPr id="15" name="テキスト ボックス 14"/>
          <p:cNvSpPr txBox="1"/>
          <p:nvPr/>
        </p:nvSpPr>
        <p:spPr>
          <a:xfrm>
            <a:off x="492253" y="1811171"/>
            <a:ext cx="6120680" cy="369332"/>
          </a:xfrm>
          <a:prstGeom prst="rect">
            <a:avLst/>
          </a:prstGeom>
          <a:noFill/>
        </p:spPr>
        <p:txBody>
          <a:bodyPr wrap="square" rtlCol="0">
            <a:spAutoFit/>
          </a:bodyPr>
          <a:lstStyle/>
          <a:p>
            <a:r>
              <a:rPr lang="ja-JP" altLang="en-US" dirty="0">
                <a:solidFill>
                  <a:srgbClr val="660066"/>
                </a:solidFill>
                <a:latin typeface="HGP創英角ﾎﾟｯﾌﾟ体" pitchFamily="50" charset="-128"/>
                <a:ea typeface="HGP創英角ﾎﾟｯﾌﾟ体" pitchFamily="50" charset="-128"/>
              </a:rPr>
              <a:t>使いやすく</a:t>
            </a:r>
            <a:r>
              <a:rPr lang="ja-JP" altLang="en-US" dirty="0" smtClean="0">
                <a:solidFill>
                  <a:srgbClr val="660066"/>
                </a:solidFill>
                <a:latin typeface="HGP創英角ﾎﾟｯﾌﾟ体" pitchFamily="50" charset="-128"/>
                <a:ea typeface="HGP創英角ﾎﾟｯﾌﾟ体" pitchFamily="50" charset="-128"/>
              </a:rPr>
              <a:t>なった「農の雇用（次世代）タイプ」を活用ください。</a:t>
            </a:r>
            <a:endParaRPr kumimoji="1" lang="ja-JP" altLang="en-US" dirty="0">
              <a:solidFill>
                <a:srgbClr val="660066"/>
              </a:solidFill>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1208" y="35496"/>
            <a:ext cx="6798692" cy="7920880"/>
          </a:xfrm>
          <a:prstGeom prst="rect">
            <a:avLst/>
          </a:prstGeom>
          <a:solidFill>
            <a:srgbClr val="FFFFCC"/>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84708" y="287016"/>
            <a:ext cx="6669360" cy="2124744"/>
          </a:xfrm>
          <a:prstGeom prst="roundRect">
            <a:avLst>
              <a:gd name="adj" fmla="val 8583"/>
            </a:avLst>
          </a:prstGeom>
          <a:solidFill>
            <a:srgbClr val="FFCCFF"/>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j-ea"/>
              </a:rPr>
              <a:t>　</a:t>
            </a:r>
            <a:endParaRPr lang="en-US" altLang="ja-JP" sz="1600" dirty="0" smtClean="0">
              <a:solidFill>
                <a:schemeClr val="tx1"/>
              </a:solidFill>
              <a:latin typeface="+mj-ea"/>
            </a:endParaRPr>
          </a:p>
          <a:p>
            <a:r>
              <a:rPr lang="ja-JP" altLang="en-US" sz="1600" dirty="0" smtClean="0">
                <a:solidFill>
                  <a:schemeClr val="tx1"/>
                </a:solidFill>
                <a:latin typeface="+mj-ea"/>
              </a:rPr>
              <a:t>　農業法人等の職員等を他の法人（農業・異業種）に派遣（出向）し、実践研修を通じて経営ノウハウを習得することで、経営感覚の優れた次世代経営者を育成する取り組みを支援する事業です。</a:t>
            </a:r>
            <a:endParaRPr lang="en-US" altLang="ja-JP" sz="1600" dirty="0" smtClean="0">
              <a:solidFill>
                <a:schemeClr val="tx1"/>
              </a:solidFill>
              <a:latin typeface="+mj-ea"/>
            </a:endParaRPr>
          </a:p>
          <a:p>
            <a:r>
              <a:rPr kumimoji="1" lang="ja-JP" altLang="en-US" sz="1600" dirty="0" smtClean="0">
                <a:solidFill>
                  <a:schemeClr val="tx1"/>
                </a:solidFill>
                <a:latin typeface="+mj-ea"/>
              </a:rPr>
              <a:t>　派遣元の農業法人等に対し、派遣される職員等（研修生）</a:t>
            </a:r>
            <a:r>
              <a:rPr lang="ja-JP" altLang="en-US" sz="1600" dirty="0" smtClean="0">
                <a:solidFill>
                  <a:schemeClr val="tx1"/>
                </a:solidFill>
              </a:rPr>
              <a:t>の代替として、新たに雇用した職員の人件費等について助成します。</a:t>
            </a:r>
            <a:endParaRPr lang="en-US" altLang="ja-JP" sz="1600" dirty="0" smtClean="0">
              <a:solidFill>
                <a:schemeClr val="tx1"/>
              </a:solidFill>
            </a:endParaRPr>
          </a:p>
          <a:p>
            <a:r>
              <a:rPr kumimoji="1" lang="ja-JP" altLang="en-US" sz="1600" dirty="0">
                <a:solidFill>
                  <a:schemeClr val="tx1"/>
                </a:solidFill>
              </a:rPr>
              <a:t>　</a:t>
            </a:r>
            <a:r>
              <a:rPr kumimoji="1" lang="ja-JP" altLang="en-US" sz="1600" dirty="0" smtClean="0">
                <a:solidFill>
                  <a:schemeClr val="tx1"/>
                </a:solidFill>
              </a:rPr>
              <a:t>天災等にあわれた農業法人等が、施設の復旧までの間、従業員を他</a:t>
            </a:r>
            <a:r>
              <a:rPr kumimoji="1" lang="ja-JP" altLang="en-US" sz="1600" smtClean="0">
                <a:solidFill>
                  <a:schemeClr val="tx1"/>
                </a:solidFill>
              </a:rPr>
              <a:t>の</a:t>
            </a:r>
            <a:r>
              <a:rPr kumimoji="1" lang="ja-JP" altLang="en-US" sz="1600" smtClean="0">
                <a:solidFill>
                  <a:schemeClr val="tx1"/>
                </a:solidFill>
              </a:rPr>
              <a:t>農業法人等</a:t>
            </a:r>
            <a:r>
              <a:rPr kumimoji="1" lang="ja-JP" altLang="en-US" sz="1600" dirty="0" smtClean="0">
                <a:solidFill>
                  <a:schemeClr val="tx1"/>
                </a:solidFill>
              </a:rPr>
              <a:t>に研修目的で派遣する場合にも活用できます。</a:t>
            </a:r>
            <a:endParaRPr kumimoji="1" lang="ja-JP" altLang="en-US" sz="1600" dirty="0">
              <a:solidFill>
                <a:schemeClr val="tx1"/>
              </a:solidFill>
            </a:endParaRPr>
          </a:p>
        </p:txBody>
      </p:sp>
      <p:sp>
        <p:nvSpPr>
          <p:cNvPr id="17" name="角丸四角形 16"/>
          <p:cNvSpPr/>
          <p:nvPr/>
        </p:nvSpPr>
        <p:spPr>
          <a:xfrm>
            <a:off x="93216" y="179512"/>
            <a:ext cx="6381328" cy="323528"/>
          </a:xfrm>
          <a:prstGeom prst="roundRect">
            <a:avLst/>
          </a:prstGeom>
          <a:solidFill>
            <a:srgbClr val="FF00FF"/>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bg1"/>
                </a:solidFill>
                <a:latin typeface="HGP創英角ﾎﾟｯﾌﾟ体" pitchFamily="50" charset="-128"/>
                <a:ea typeface="HGP創英角ﾎﾟｯﾌﾟ体" pitchFamily="50" charset="-128"/>
              </a:rPr>
              <a:t>「農の雇用事業」（次世代経営者育成派遣研修支援事業）とは？</a:t>
            </a:r>
            <a:endParaRPr kumimoji="1" lang="ja-JP" altLang="en-US" dirty="0">
              <a:solidFill>
                <a:schemeClr val="bg1"/>
              </a:solidFill>
            </a:endParaRPr>
          </a:p>
        </p:txBody>
      </p:sp>
      <p:sp>
        <p:nvSpPr>
          <p:cNvPr id="18" name="角丸四角形 17"/>
          <p:cNvSpPr/>
          <p:nvPr/>
        </p:nvSpPr>
        <p:spPr>
          <a:xfrm>
            <a:off x="84708" y="2699792"/>
            <a:ext cx="6669360" cy="1296144"/>
          </a:xfrm>
          <a:prstGeom prst="roundRect">
            <a:avLst>
              <a:gd name="adj" fmla="val 8583"/>
            </a:avLst>
          </a:prstGeom>
          <a:solidFill>
            <a:srgbClr val="CCFF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smtClean="0">
              <a:solidFill>
                <a:schemeClr val="tx1"/>
              </a:solidFill>
              <a:latin typeface="+mn-ea"/>
            </a:endParaRPr>
          </a:p>
          <a:p>
            <a:r>
              <a:rPr lang="en-US" altLang="ja-JP" sz="1400" dirty="0" smtClean="0">
                <a:solidFill>
                  <a:schemeClr val="tx1"/>
                </a:solidFill>
                <a:latin typeface="+mn-ea"/>
              </a:rPr>
              <a:t>【</a:t>
            </a:r>
            <a:r>
              <a:rPr lang="ja-JP" altLang="en-US" sz="1400" dirty="0" smtClean="0">
                <a:solidFill>
                  <a:schemeClr val="tx1"/>
                </a:solidFill>
                <a:latin typeface="+mn-ea"/>
              </a:rPr>
              <a:t>助成額</a:t>
            </a:r>
            <a:r>
              <a:rPr lang="en-US" altLang="ja-JP" sz="1400" dirty="0" smtClean="0">
                <a:solidFill>
                  <a:schemeClr val="tx1"/>
                </a:solidFill>
                <a:latin typeface="+mn-ea"/>
              </a:rPr>
              <a:t>】</a:t>
            </a:r>
            <a:r>
              <a:rPr lang="ja-JP" altLang="en-US" sz="1400" dirty="0" smtClean="0">
                <a:solidFill>
                  <a:schemeClr val="tx1"/>
                </a:solidFill>
                <a:latin typeface="+mn-ea"/>
              </a:rPr>
              <a:t>１ヵ月</a:t>
            </a:r>
            <a:r>
              <a:rPr lang="ja-JP" altLang="en-US" sz="1400" dirty="0" smtClean="0">
                <a:solidFill>
                  <a:srgbClr val="FF0066"/>
                </a:solidFill>
                <a:latin typeface="+mn-ea"/>
              </a:rPr>
              <a:t>最大１０万円</a:t>
            </a:r>
            <a:r>
              <a:rPr lang="ja-JP" altLang="en-US" sz="1400" dirty="0" smtClean="0">
                <a:solidFill>
                  <a:schemeClr val="tx1"/>
                </a:solidFill>
                <a:latin typeface="+mn-ea"/>
              </a:rPr>
              <a:t>（①、②あわせて）</a:t>
            </a:r>
            <a:endParaRPr kumimoji="1" lang="en-US" altLang="ja-JP" sz="1400" dirty="0" smtClean="0">
              <a:solidFill>
                <a:schemeClr val="tx1"/>
              </a:solidFill>
              <a:latin typeface="+mn-ea"/>
            </a:endParaRPr>
          </a:p>
          <a:p>
            <a:r>
              <a:rPr lang="ja-JP" altLang="en-US" sz="1400" dirty="0" smtClean="0">
                <a:solidFill>
                  <a:schemeClr val="tx1"/>
                </a:solidFill>
                <a:latin typeface="ＭＳ Ｐゴシック" pitchFamily="50" charset="-128"/>
                <a:ea typeface="ＭＳ Ｐゴシック" pitchFamily="50" charset="-128"/>
              </a:rPr>
              <a:t>　＜</a:t>
            </a:r>
            <a:r>
              <a:rPr lang="zh-TW" altLang="en-US" sz="1400" dirty="0" smtClean="0">
                <a:solidFill>
                  <a:schemeClr val="tx1"/>
                </a:solidFill>
                <a:latin typeface="ＭＳ Ｐゴシック" pitchFamily="50" charset="-128"/>
                <a:ea typeface="ＭＳ Ｐゴシック" pitchFamily="50" charset="-128"/>
              </a:rPr>
              <a:t>内訳</a:t>
            </a:r>
            <a:r>
              <a:rPr lang="ja-JP" altLang="en-US" sz="1400" dirty="0" smtClean="0">
                <a:solidFill>
                  <a:schemeClr val="tx1"/>
                </a:solidFill>
                <a:latin typeface="ＭＳ Ｐゴシック" pitchFamily="50" charset="-128"/>
                <a:ea typeface="ＭＳ Ｐゴシック" pitchFamily="50" charset="-128"/>
              </a:rPr>
              <a:t>＞</a:t>
            </a:r>
            <a:r>
              <a:rPr lang="zh-TW" altLang="en-US" sz="1400" dirty="0" smtClean="0">
                <a:solidFill>
                  <a:schemeClr val="tx1"/>
                </a:solidFill>
                <a:latin typeface="ＭＳ Ｐゴシック" pitchFamily="50" charset="-128"/>
                <a:ea typeface="ＭＳ Ｐゴシック" pitchFamily="50" charset="-128"/>
              </a:rPr>
              <a:t>　①代替職員人件費</a:t>
            </a:r>
          </a:p>
          <a:p>
            <a:r>
              <a:rPr lang="ja-JP" altLang="en-US" sz="1400" dirty="0" smtClean="0">
                <a:solidFill>
                  <a:schemeClr val="tx1"/>
                </a:solidFill>
                <a:latin typeface="ＭＳ Ｐゴシック" pitchFamily="50" charset="-128"/>
                <a:ea typeface="ＭＳ Ｐゴシック" pitchFamily="50" charset="-128"/>
              </a:rPr>
              <a:t>　　　　　　　  ②派遣研修経費（派遣研修に伴う転居費、住居費、交通費、研修負担金）</a:t>
            </a:r>
            <a:endParaRPr kumimoji="1" lang="en-US" altLang="ja-JP" sz="1400" dirty="0" smtClean="0">
              <a:solidFill>
                <a:schemeClr val="tx1"/>
              </a:solidFill>
              <a:latin typeface="ＭＳ Ｐゴシック" pitchFamily="50" charset="-128"/>
              <a:ea typeface="ＭＳ Ｐゴシック" pitchFamily="50" charset="-128"/>
            </a:endParaRPr>
          </a:p>
          <a:p>
            <a:r>
              <a:rPr lang="en-US" altLang="ja-JP" sz="1400" dirty="0" smtClean="0">
                <a:solidFill>
                  <a:schemeClr val="tx1"/>
                </a:solidFill>
                <a:latin typeface="ＭＳ Ｐゴシック" pitchFamily="50" charset="-128"/>
                <a:ea typeface="ＭＳ Ｐゴシック" pitchFamily="50" charset="-128"/>
              </a:rPr>
              <a:t>【</a:t>
            </a:r>
            <a:r>
              <a:rPr lang="ja-JP" altLang="en-US" sz="1400" dirty="0" smtClean="0">
                <a:solidFill>
                  <a:schemeClr val="tx1"/>
                </a:solidFill>
                <a:latin typeface="ＭＳ Ｐゴシック" pitchFamily="50" charset="-128"/>
                <a:ea typeface="ＭＳ Ｐゴシック" pitchFamily="50" charset="-128"/>
              </a:rPr>
              <a:t>助成期間</a:t>
            </a:r>
            <a:r>
              <a:rPr lang="en-US" altLang="ja-JP" sz="1400" dirty="0" smtClean="0">
                <a:solidFill>
                  <a:schemeClr val="tx1"/>
                </a:solidFill>
                <a:latin typeface="ＭＳ Ｐゴシック" pitchFamily="50" charset="-128"/>
                <a:ea typeface="ＭＳ Ｐゴシック" pitchFamily="50" charset="-128"/>
              </a:rPr>
              <a:t>】</a:t>
            </a:r>
            <a:r>
              <a:rPr lang="ja-JP" altLang="en-US" sz="1400" dirty="0" smtClean="0">
                <a:solidFill>
                  <a:schemeClr val="tx1"/>
                </a:solidFill>
                <a:latin typeface="ＭＳ Ｐゴシック" pitchFamily="50" charset="-128"/>
                <a:ea typeface="ＭＳ Ｐゴシック" pitchFamily="50" charset="-128"/>
              </a:rPr>
              <a:t>最短３ヵ月～最長２４ヵ月</a:t>
            </a:r>
            <a:endParaRPr kumimoji="1" lang="ja-JP" altLang="en-US" sz="1400" dirty="0">
              <a:solidFill>
                <a:schemeClr val="tx1"/>
              </a:solidFill>
              <a:latin typeface="ＭＳ Ｐゴシック" pitchFamily="50" charset="-128"/>
              <a:ea typeface="ＭＳ Ｐゴシック" pitchFamily="50" charset="-128"/>
            </a:endParaRPr>
          </a:p>
        </p:txBody>
      </p:sp>
      <p:sp>
        <p:nvSpPr>
          <p:cNvPr id="19" name="角丸四角形 18"/>
          <p:cNvSpPr/>
          <p:nvPr/>
        </p:nvSpPr>
        <p:spPr>
          <a:xfrm>
            <a:off x="93216" y="2626162"/>
            <a:ext cx="1260252" cy="323528"/>
          </a:xfrm>
          <a:prstGeom prst="roundRect">
            <a:avLst/>
          </a:prstGeom>
          <a:solidFill>
            <a:srgbClr val="0099FF"/>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HGP創英角ﾎﾟｯﾌﾟ体" pitchFamily="50" charset="-128"/>
                <a:ea typeface="HGP創英角ﾎﾟｯﾌﾟ体" pitchFamily="50" charset="-128"/>
              </a:rPr>
              <a:t>助成内容</a:t>
            </a:r>
            <a:endParaRPr kumimoji="1" lang="ja-JP" altLang="en-US" dirty="0">
              <a:solidFill>
                <a:schemeClr val="bg1"/>
              </a:solidFill>
            </a:endParaRPr>
          </a:p>
        </p:txBody>
      </p:sp>
      <p:sp>
        <p:nvSpPr>
          <p:cNvPr id="20" name="角丸四角形 19"/>
          <p:cNvSpPr/>
          <p:nvPr/>
        </p:nvSpPr>
        <p:spPr>
          <a:xfrm>
            <a:off x="84708" y="4445732"/>
            <a:ext cx="6669360" cy="684584"/>
          </a:xfrm>
          <a:prstGeom prst="roundRect">
            <a:avLst>
              <a:gd name="adj" fmla="val 8583"/>
            </a:avLst>
          </a:prstGeom>
          <a:solidFill>
            <a:srgbClr val="CCFF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dirty="0" smtClean="0">
              <a:solidFill>
                <a:schemeClr val="tx1"/>
              </a:solidFill>
            </a:endParaRPr>
          </a:p>
          <a:p>
            <a:endParaRPr lang="en-US" altLang="ja-JP" sz="1100" dirty="0" smtClean="0">
              <a:solidFill>
                <a:schemeClr val="tx1"/>
              </a:solidFill>
            </a:endParaRPr>
          </a:p>
          <a:p>
            <a:endParaRPr lang="en-US" altLang="ja-JP" sz="1600" dirty="0" smtClean="0">
              <a:solidFill>
                <a:srgbClr val="FF0000"/>
              </a:solidFill>
            </a:endParaRPr>
          </a:p>
          <a:p>
            <a:endParaRPr lang="en-US" altLang="ja-JP" sz="1600" dirty="0">
              <a:solidFill>
                <a:srgbClr val="FF0000"/>
              </a:solidFill>
            </a:endParaRPr>
          </a:p>
          <a:p>
            <a:r>
              <a:rPr lang="ja-JP" altLang="en-US" sz="1600" b="1" dirty="0" smtClean="0">
                <a:solidFill>
                  <a:srgbClr val="FF0000"/>
                </a:solidFill>
              </a:rPr>
              <a:t>随　時</a:t>
            </a:r>
            <a:r>
              <a:rPr lang="ja-JP" altLang="en-US" sz="1600" dirty="0" smtClean="0">
                <a:solidFill>
                  <a:srgbClr val="FF0000"/>
                </a:solidFill>
              </a:rPr>
              <a:t>　</a:t>
            </a:r>
            <a:r>
              <a:rPr lang="en-US" altLang="ja-JP" sz="1400" dirty="0" smtClean="0">
                <a:solidFill>
                  <a:schemeClr val="tx1"/>
                </a:solidFill>
              </a:rPr>
              <a:t>※</a:t>
            </a:r>
            <a:r>
              <a:rPr lang="ja-JP" altLang="en-US" sz="1400" dirty="0" smtClean="0">
                <a:solidFill>
                  <a:schemeClr val="tx1"/>
                </a:solidFill>
              </a:rPr>
              <a:t>助成開始時期等については、農業会議までお問合せください。</a:t>
            </a:r>
            <a:endParaRPr lang="en-US" altLang="ja-JP" sz="1400" dirty="0" smtClean="0">
              <a:solidFill>
                <a:schemeClr val="tx1"/>
              </a:solidFill>
            </a:endParaRPr>
          </a:p>
          <a:p>
            <a:endParaRPr lang="en-US" altLang="ja-JP" sz="1100" dirty="0" smtClean="0">
              <a:solidFill>
                <a:schemeClr val="tx1"/>
              </a:solidFill>
            </a:endParaRPr>
          </a:p>
          <a:p>
            <a:endParaRPr lang="en-US" altLang="ja-JP" sz="1100" dirty="0" smtClean="0">
              <a:solidFill>
                <a:schemeClr val="tx1"/>
              </a:solidFill>
            </a:endParaRPr>
          </a:p>
          <a:p>
            <a:endParaRPr lang="en-US" altLang="ja-JP" sz="1100" dirty="0" smtClean="0">
              <a:solidFill>
                <a:schemeClr val="tx1"/>
              </a:solidFill>
            </a:endParaRPr>
          </a:p>
          <a:p>
            <a:endParaRPr lang="en-US" altLang="ja-JP" sz="1100" dirty="0" smtClean="0">
              <a:solidFill>
                <a:schemeClr val="tx1"/>
              </a:solidFill>
            </a:endParaRPr>
          </a:p>
        </p:txBody>
      </p:sp>
      <p:sp>
        <p:nvSpPr>
          <p:cNvPr id="21" name="角丸四角形 20"/>
          <p:cNvSpPr/>
          <p:nvPr/>
        </p:nvSpPr>
        <p:spPr>
          <a:xfrm>
            <a:off x="88438" y="4288634"/>
            <a:ext cx="1548284" cy="323528"/>
          </a:xfrm>
          <a:prstGeom prst="roundRect">
            <a:avLst/>
          </a:prstGeom>
          <a:solidFill>
            <a:srgbClr val="0099FF"/>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bg1"/>
                </a:solidFill>
                <a:latin typeface="HGP創英角ﾎﾟｯﾌﾟ体" pitchFamily="50" charset="-128"/>
                <a:ea typeface="HGP創英角ﾎﾟｯﾌﾟ体" pitchFamily="50" charset="-128"/>
              </a:rPr>
              <a:t>募集について</a:t>
            </a:r>
            <a:endParaRPr kumimoji="1" lang="ja-JP" altLang="en-US" dirty="0">
              <a:solidFill>
                <a:schemeClr val="bg1"/>
              </a:solidFill>
              <a:latin typeface="HGP創英角ﾎﾟｯﾌﾟ体" pitchFamily="50" charset="-128"/>
              <a:ea typeface="HGP創英角ﾎﾟｯﾌﾟ体" pitchFamily="50" charset="-128"/>
            </a:endParaRPr>
          </a:p>
        </p:txBody>
      </p:sp>
      <p:sp>
        <p:nvSpPr>
          <p:cNvPr id="23" name="角丸四角形 22"/>
          <p:cNvSpPr/>
          <p:nvPr/>
        </p:nvSpPr>
        <p:spPr>
          <a:xfrm>
            <a:off x="84708" y="5459015"/>
            <a:ext cx="6669360" cy="2304256"/>
          </a:xfrm>
          <a:prstGeom prst="roundRect">
            <a:avLst>
              <a:gd name="adj" fmla="val 8583"/>
            </a:avLst>
          </a:prstGeom>
          <a:solidFill>
            <a:srgbClr val="CCFF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smtClean="0">
              <a:solidFill>
                <a:schemeClr val="tx1"/>
              </a:solidFill>
            </a:endParaRPr>
          </a:p>
          <a:p>
            <a:r>
              <a:rPr lang="ja-JP" altLang="en-US" sz="1400" dirty="0" smtClean="0">
                <a:solidFill>
                  <a:schemeClr val="tx1"/>
                </a:solidFill>
              </a:rPr>
              <a:t>①派遣元農業法人等は、概ね年間を通じて農業を営む事業体（農業法人、家族経営、</a:t>
            </a:r>
            <a:endParaRPr lang="en-US" altLang="ja-JP" sz="1400" dirty="0" smtClean="0">
              <a:solidFill>
                <a:schemeClr val="tx1"/>
              </a:solidFill>
            </a:endParaRPr>
          </a:p>
          <a:p>
            <a:r>
              <a:rPr lang="ja-JP" altLang="en-US" sz="1400" dirty="0" smtClean="0">
                <a:solidFill>
                  <a:schemeClr val="tx1"/>
                </a:solidFill>
              </a:rPr>
              <a:t>　農業サービス業体等）であること</a:t>
            </a:r>
          </a:p>
          <a:p>
            <a:r>
              <a:rPr lang="ja-JP" altLang="en-US" sz="1400" dirty="0" smtClean="0">
                <a:solidFill>
                  <a:schemeClr val="tx1"/>
                </a:solidFill>
              </a:rPr>
              <a:t>②研修に派遣する研修生を研修終了後、１年以内に役員又は経営に参画する部門責</a:t>
            </a:r>
            <a:endParaRPr lang="en-US" altLang="ja-JP" sz="1400" dirty="0" smtClean="0">
              <a:solidFill>
                <a:schemeClr val="tx1"/>
              </a:solidFill>
            </a:endParaRPr>
          </a:p>
          <a:p>
            <a:r>
              <a:rPr lang="ja-JP" altLang="en-US" sz="1400" dirty="0" smtClean="0">
                <a:solidFill>
                  <a:schemeClr val="tx1"/>
                </a:solidFill>
              </a:rPr>
              <a:t>　任者等、経営の中核を担う役職に登用することを確約していること（家族経営の場合</a:t>
            </a:r>
            <a:endParaRPr lang="en-US" altLang="ja-JP" sz="1400" dirty="0" smtClean="0">
              <a:solidFill>
                <a:schemeClr val="tx1"/>
              </a:solidFill>
            </a:endParaRPr>
          </a:p>
          <a:p>
            <a:r>
              <a:rPr lang="ja-JP" altLang="en-US" sz="1400" dirty="0" smtClean="0">
                <a:solidFill>
                  <a:schemeClr val="tx1"/>
                </a:solidFill>
              </a:rPr>
              <a:t>　は、経営を移譲すること又は経営を法人化した上で役員等に登用することを確約し</a:t>
            </a:r>
            <a:endParaRPr lang="en-US" altLang="ja-JP" sz="1400" dirty="0" smtClean="0">
              <a:solidFill>
                <a:schemeClr val="tx1"/>
              </a:solidFill>
            </a:endParaRPr>
          </a:p>
          <a:p>
            <a:r>
              <a:rPr lang="ja-JP" altLang="en-US" sz="1400" dirty="0" smtClean="0">
                <a:solidFill>
                  <a:schemeClr val="tx1"/>
                </a:solidFill>
              </a:rPr>
              <a:t>　ていること）</a:t>
            </a:r>
          </a:p>
          <a:p>
            <a:r>
              <a:rPr lang="ja-JP" altLang="en-US" sz="1400" dirty="0" smtClean="0">
                <a:solidFill>
                  <a:schemeClr val="tx1"/>
                </a:solidFill>
              </a:rPr>
              <a:t>③派遣する研修生は、出向契約日時点で原則５５歳未満であること</a:t>
            </a:r>
          </a:p>
          <a:p>
            <a:r>
              <a:rPr lang="ja-JP" altLang="en-US" sz="1400" dirty="0" smtClean="0">
                <a:solidFill>
                  <a:schemeClr val="tx1"/>
                </a:solidFill>
              </a:rPr>
              <a:t>④派遣元農業法人等と受入法人は人材育成を目的とした出向契約を結び、研修生を</a:t>
            </a:r>
            <a:endParaRPr lang="en-US" altLang="ja-JP" sz="1400" dirty="0" smtClean="0">
              <a:solidFill>
                <a:schemeClr val="tx1"/>
              </a:solidFill>
            </a:endParaRPr>
          </a:p>
          <a:p>
            <a:r>
              <a:rPr lang="ja-JP" altLang="en-US" sz="1400" dirty="0" smtClean="0">
                <a:solidFill>
                  <a:schemeClr val="tx1"/>
                </a:solidFill>
              </a:rPr>
              <a:t>　労働災害補償保険及び雇用保険に加入させること</a:t>
            </a:r>
            <a:endParaRPr lang="en-US" altLang="ja-JP" sz="1400" dirty="0" smtClean="0">
              <a:solidFill>
                <a:schemeClr val="tx1"/>
              </a:solidFill>
            </a:endParaRPr>
          </a:p>
        </p:txBody>
      </p:sp>
      <p:sp>
        <p:nvSpPr>
          <p:cNvPr id="24" name="角丸四角形 23"/>
          <p:cNvSpPr/>
          <p:nvPr/>
        </p:nvSpPr>
        <p:spPr>
          <a:xfrm>
            <a:off x="91232" y="5304780"/>
            <a:ext cx="6084788" cy="348928"/>
          </a:xfrm>
          <a:prstGeom prst="roundRect">
            <a:avLst/>
          </a:prstGeom>
          <a:solidFill>
            <a:srgbClr val="0099FF"/>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HGP創英角ﾎﾟｯﾌﾟ体" pitchFamily="50" charset="-128"/>
                <a:ea typeface="HGP創英角ﾎﾟｯﾌﾟ体" pitchFamily="50" charset="-128"/>
              </a:rPr>
              <a:t>事業参加に当たっての主な要件</a:t>
            </a:r>
            <a:r>
              <a:rPr lang="en-US" altLang="ja-JP" sz="1400" dirty="0" smtClean="0">
                <a:latin typeface="HGP創英角ﾎﾟｯﾌﾟ体" pitchFamily="50" charset="-128"/>
                <a:ea typeface="HGP創英角ﾎﾟｯﾌﾟ体" pitchFamily="50" charset="-128"/>
              </a:rPr>
              <a:t>〈</a:t>
            </a:r>
            <a:r>
              <a:rPr lang="ja-JP" altLang="en-US" sz="1400" dirty="0" smtClean="0">
                <a:latin typeface="HGP創英角ﾎﾟｯﾌﾟ体" pitchFamily="50" charset="-128"/>
                <a:ea typeface="HGP創英角ﾎﾟｯﾌﾟ体" pitchFamily="50" charset="-128"/>
              </a:rPr>
              <a:t>詳しい要件はＨＰか農業会議まで</a:t>
            </a:r>
            <a:r>
              <a:rPr lang="en-US" altLang="ja-JP" sz="1400" dirty="0" smtClean="0">
                <a:latin typeface="HGP創英角ﾎﾟｯﾌﾟ体" pitchFamily="50" charset="-128"/>
                <a:ea typeface="HGP創英角ﾎﾟｯﾌﾟ体" pitchFamily="50" charset="-128"/>
              </a:rPr>
              <a:t>〉</a:t>
            </a:r>
            <a:endParaRPr kumimoji="1" lang="ja-JP" altLang="en-US" dirty="0">
              <a:solidFill>
                <a:schemeClr val="bg1"/>
              </a:solidFill>
              <a:latin typeface="HGP創英角ﾎﾟｯﾌﾟ体" pitchFamily="50" charset="-128"/>
              <a:ea typeface="HGP創英角ﾎﾟｯﾌﾟ体" pitchFamily="50" charset="-128"/>
            </a:endParaRPr>
          </a:p>
        </p:txBody>
      </p:sp>
      <p:sp>
        <p:nvSpPr>
          <p:cNvPr id="26" name="正方形/長方形 25"/>
          <p:cNvSpPr/>
          <p:nvPr/>
        </p:nvSpPr>
        <p:spPr>
          <a:xfrm>
            <a:off x="116632" y="8100392"/>
            <a:ext cx="6741368" cy="923330"/>
          </a:xfrm>
          <a:prstGeom prst="rect">
            <a:avLst/>
          </a:prstGeom>
        </p:spPr>
        <p:txBody>
          <a:bodyPr wrap="square">
            <a:spAutoFit/>
          </a:bodyPr>
          <a:lstStyle/>
          <a:p>
            <a:r>
              <a:rPr lang="ja-JP" altLang="en-US" dirty="0" smtClean="0"/>
              <a:t>◆申込み・問い合わせは　</a:t>
            </a:r>
            <a:r>
              <a:rPr lang="ja-JP" altLang="en-US" b="1" dirty="0" smtClean="0"/>
              <a:t>都道府県農業会議へ</a:t>
            </a:r>
          </a:p>
          <a:p>
            <a:r>
              <a:rPr lang="ja-JP" altLang="en-US" dirty="0" smtClean="0"/>
              <a:t>    詳しくはインターネットで</a:t>
            </a:r>
          </a:p>
          <a:p>
            <a:r>
              <a:rPr lang="ja-JP" altLang="en-US" dirty="0" smtClean="0"/>
              <a:t>　 ＵＲＬ　</a:t>
            </a:r>
            <a:r>
              <a:rPr lang="en-US" altLang="ja-JP" dirty="0" smtClean="0"/>
              <a:t>http://www.nca.or.jp/Be-farmer/nounokoyou/next/</a:t>
            </a:r>
            <a:endParaRPr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1324</TotalTime>
  <Words>193</Words>
  <Application>Microsoft Office PowerPoint</Application>
  <PresentationFormat>画面に合わせる (4:3)</PresentationFormat>
  <Paragraphs>55</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スライド 1</vt:lpstr>
      <vt:lpstr>スライド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就農32</dc:creator>
  <cp:lastModifiedBy>就農32</cp:lastModifiedBy>
  <cp:revision>73</cp:revision>
  <cp:lastPrinted>2014-04-17T09:45:07Z</cp:lastPrinted>
  <dcterms:created xsi:type="dcterms:W3CDTF">2013-11-08T00:31:27Z</dcterms:created>
  <dcterms:modified xsi:type="dcterms:W3CDTF">2014-08-19T02:24:26Z</dcterms:modified>
</cp:coreProperties>
</file>