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農林水産省" initials="ｎ" lastIdx="2" clrIdx="0">
    <p:extLst>
      <p:ext uri="{19B8F6BF-5375-455C-9EA6-DF929625EA0E}">
        <p15:presenceInfo xmlns:p15="http://schemas.microsoft.com/office/powerpoint/2012/main" userId="農林水産省"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99FF"/>
    <a:srgbClr val="99FF66"/>
    <a:srgbClr val="CCFF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4660"/>
  </p:normalViewPr>
  <p:slideViewPr>
    <p:cSldViewPr>
      <p:cViewPr varScale="1">
        <p:scale>
          <a:sx n="56" d="100"/>
          <a:sy n="56" d="100"/>
        </p:scale>
        <p:origin x="2682" y="66"/>
      </p:cViewPr>
      <p:guideLst>
        <p:guide orient="horz" pos="2880"/>
        <p:guide pos="2160"/>
      </p:guideLst>
    </p:cSldViewPr>
  </p:slideViewPr>
  <p:notesTextViewPr>
    <p:cViewPr>
      <p:scale>
        <a:sx n="100" d="100"/>
        <a:sy n="100" d="100"/>
      </p:scale>
      <p:origin x="0" y="0"/>
    </p:cViewPr>
  </p:notesTextViewPr>
  <p:notesViewPr>
    <p:cSldViewPr>
      <p:cViewPr varScale="1">
        <p:scale>
          <a:sx n="50" d="100"/>
          <a:sy n="50" d="100"/>
        </p:scale>
        <p:origin x="289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A70C397-8CA0-44D0-84C9-6C9317FECB99}" type="datetimeFigureOut">
              <a:rPr kumimoji="1" lang="ja-JP" altLang="en-US" smtClean="0"/>
              <a:t>2016/4/4</a:t>
            </a:fld>
            <a:endParaRPr kumimoji="1" lang="ja-JP" altLang="en-US" dirty="0"/>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D3B8A5F-7813-4377-A9A6-8272145DAC50}" type="slidenum">
              <a:rPr kumimoji="1" lang="ja-JP" altLang="en-US" smtClean="0"/>
              <a:t>‹#›</a:t>
            </a:fld>
            <a:endParaRPr kumimoji="1" lang="ja-JP" altLang="en-US" dirty="0"/>
          </a:p>
        </p:txBody>
      </p:sp>
    </p:spTree>
    <p:extLst>
      <p:ext uri="{BB962C8B-B14F-4D97-AF65-F5344CB8AC3E}">
        <p14:creationId xmlns:p14="http://schemas.microsoft.com/office/powerpoint/2010/main" val="15471448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3B8A5F-7813-4377-A9A6-8272145DAC50}" type="slidenum">
              <a:rPr kumimoji="1" lang="ja-JP" altLang="en-US" smtClean="0"/>
              <a:t>1</a:t>
            </a:fld>
            <a:endParaRPr kumimoji="1" lang="ja-JP" altLang="en-US" dirty="0"/>
          </a:p>
        </p:txBody>
      </p:sp>
    </p:spTree>
    <p:extLst>
      <p:ext uri="{BB962C8B-B14F-4D97-AF65-F5344CB8AC3E}">
        <p14:creationId xmlns:p14="http://schemas.microsoft.com/office/powerpoint/2010/main" val="383792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E7E91B7-B3DA-43F1-A6F1-354162C49FDA}" type="datetimeFigureOut">
              <a:rPr kumimoji="1" lang="ja-JP" altLang="en-US" smtClean="0"/>
              <a:pPr/>
              <a:t>2016/4/4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44B913A-7581-44C4-A1E3-5E7CBDFEB2B1}"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E7E91B7-B3DA-43F1-A6F1-354162C49FDA}" type="datetimeFigureOut">
              <a:rPr kumimoji="1" lang="ja-JP" altLang="en-US" smtClean="0"/>
              <a:pPr/>
              <a:t>2016/4/4</a:t>
            </a:fld>
            <a:endParaRPr kumimoji="1" lang="ja-JP" altLang="en-US" dirty="0"/>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44B913A-7581-44C4-A1E3-5E7CBDFEB2B1}"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6858000" cy="3235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rPr>
              <a:t>「次世代経営者育成派遣研修支援事業」取り組み</a:t>
            </a:r>
            <a:r>
              <a:rPr lang="ja-JP" altLang="en-US" sz="1400" b="1" dirty="0" smtClean="0">
                <a:solidFill>
                  <a:schemeClr val="bg1"/>
                </a:solidFill>
              </a:rPr>
              <a:t>事例③</a:t>
            </a:r>
            <a:endParaRPr lang="ja-JP" altLang="en-US" sz="1400" b="1" dirty="0">
              <a:solidFill>
                <a:schemeClr val="bg1"/>
              </a:solidFill>
            </a:endParaRPr>
          </a:p>
        </p:txBody>
      </p:sp>
      <p:sp>
        <p:nvSpPr>
          <p:cNvPr id="5" name="角丸四角形 4"/>
          <p:cNvSpPr/>
          <p:nvPr/>
        </p:nvSpPr>
        <p:spPr>
          <a:xfrm>
            <a:off x="0" y="1361837"/>
            <a:ext cx="2132856" cy="1224136"/>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岩手</a:t>
            </a:r>
            <a:r>
              <a:rPr kumimoji="1" lang="ja-JP" altLang="en-US" sz="1400" b="1" dirty="0" smtClean="0">
                <a:solidFill>
                  <a:schemeClr val="tx1"/>
                </a:solidFill>
              </a:rPr>
              <a:t>県八幡平市</a:t>
            </a:r>
            <a:endParaRPr kumimoji="1" lang="en-US" altLang="ja-JP" sz="1400" b="1" dirty="0" smtClean="0">
              <a:solidFill>
                <a:schemeClr val="tx1"/>
              </a:solidFill>
            </a:endParaRPr>
          </a:p>
          <a:p>
            <a:pPr algn="ctr"/>
            <a:r>
              <a:rPr lang="ja-JP" altLang="en-US" dirty="0" smtClean="0">
                <a:solidFill>
                  <a:schemeClr val="tx1"/>
                </a:solidFill>
                <a:ea typeface="ＤＨＰ特太ゴシック体" panose="02010601000101010101" pitchFamily="2" charset="-128"/>
              </a:rPr>
              <a:t>農事組合法人</a:t>
            </a:r>
            <a:endParaRPr lang="en-US" altLang="ja-JP" dirty="0" smtClean="0">
              <a:solidFill>
                <a:schemeClr val="tx1"/>
              </a:solidFill>
              <a:ea typeface="ＤＨＰ特太ゴシック体" panose="02010601000101010101" pitchFamily="2" charset="-128"/>
            </a:endParaRPr>
          </a:p>
          <a:p>
            <a:pPr algn="ctr"/>
            <a:r>
              <a:rPr lang="ja-JP" altLang="ja-JP" dirty="0" smtClean="0">
                <a:solidFill>
                  <a:schemeClr val="tx1"/>
                </a:solidFill>
                <a:ea typeface="ＤＨＰ特太ゴシック体" panose="02010601000101010101" pitchFamily="2" charset="-128"/>
              </a:rPr>
              <a:t>前森山</a:t>
            </a:r>
            <a:r>
              <a:rPr lang="ja-JP" altLang="ja-JP" dirty="0">
                <a:solidFill>
                  <a:schemeClr val="tx1"/>
                </a:solidFill>
                <a:ea typeface="ＤＨＰ特太ゴシック体" panose="02010601000101010101" pitchFamily="2" charset="-128"/>
              </a:rPr>
              <a:t>集団</a:t>
            </a:r>
            <a:r>
              <a:rPr lang="ja-JP" altLang="ja-JP" dirty="0" smtClean="0">
                <a:solidFill>
                  <a:schemeClr val="tx1"/>
                </a:solidFill>
                <a:ea typeface="ＤＨＰ特太ゴシック体" panose="02010601000101010101" pitchFamily="2" charset="-128"/>
              </a:rPr>
              <a:t>農場</a:t>
            </a:r>
            <a:endParaRPr kumimoji="1" lang="ja-JP" altLang="en-US" b="1" dirty="0">
              <a:solidFill>
                <a:schemeClr val="tx1"/>
              </a:solidFill>
              <a:ea typeface="ＤＨＰ特太ゴシック体" pitchFamily="2" charset="-128"/>
            </a:endParaRPr>
          </a:p>
        </p:txBody>
      </p:sp>
      <p:sp>
        <p:nvSpPr>
          <p:cNvPr id="6" name="角丸四角形 5"/>
          <p:cNvSpPr/>
          <p:nvPr/>
        </p:nvSpPr>
        <p:spPr>
          <a:xfrm>
            <a:off x="4725144" y="1361837"/>
            <a:ext cx="2088232" cy="1224136"/>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岩手</a:t>
            </a:r>
            <a:r>
              <a:rPr kumimoji="1" lang="ja-JP" altLang="en-US" sz="1400" b="1" dirty="0" smtClean="0">
                <a:solidFill>
                  <a:schemeClr val="tx1"/>
                </a:solidFill>
              </a:rPr>
              <a:t>県八幡平市</a:t>
            </a:r>
            <a:endParaRPr kumimoji="1" lang="en-US" altLang="ja-JP" sz="1400" b="1" dirty="0" smtClean="0">
              <a:solidFill>
                <a:schemeClr val="tx1"/>
              </a:solidFill>
            </a:endParaRPr>
          </a:p>
          <a:p>
            <a:pPr algn="ctr"/>
            <a:r>
              <a:rPr lang="ja-JP" altLang="en-US" b="1" dirty="0">
                <a:solidFill>
                  <a:schemeClr val="tx1"/>
                </a:solidFill>
                <a:ea typeface="ＤＨＰ特太ゴシック体" panose="02010601000101010101" pitchFamily="2" charset="-128"/>
              </a:rPr>
              <a:t>農事組合</a:t>
            </a:r>
            <a:r>
              <a:rPr lang="ja-JP" altLang="en-US" b="1" dirty="0" smtClean="0">
                <a:solidFill>
                  <a:schemeClr val="tx1"/>
                </a:solidFill>
                <a:ea typeface="ＤＨＰ特太ゴシック体" panose="02010601000101010101" pitchFamily="2" charset="-128"/>
              </a:rPr>
              <a:t>法人</a:t>
            </a:r>
            <a:endParaRPr lang="en-US" altLang="ja-JP" b="1" dirty="0" smtClean="0">
              <a:solidFill>
                <a:schemeClr val="tx1"/>
              </a:solidFill>
              <a:ea typeface="ＤＨＰ特太ゴシック体" panose="02010601000101010101" pitchFamily="2" charset="-128"/>
            </a:endParaRPr>
          </a:p>
          <a:p>
            <a:pPr algn="ctr"/>
            <a:r>
              <a:rPr lang="ja-JP" altLang="ja-JP" dirty="0" smtClean="0">
                <a:solidFill>
                  <a:schemeClr val="tx1"/>
                </a:solidFill>
                <a:ea typeface="ＤＨＰ特太ゴシック体" panose="02010601000101010101" pitchFamily="2" charset="-128"/>
              </a:rPr>
              <a:t>岩手</a:t>
            </a:r>
            <a:r>
              <a:rPr lang="ja-JP" altLang="ja-JP" dirty="0">
                <a:solidFill>
                  <a:schemeClr val="tx1"/>
                </a:solidFill>
                <a:ea typeface="ＤＨＰ特太ゴシック体" panose="02010601000101010101" pitchFamily="2" charset="-128"/>
              </a:rPr>
              <a:t>山麓デイリーサポート</a:t>
            </a:r>
            <a:endParaRPr kumimoji="1" lang="en-US" altLang="ja-JP" b="1" dirty="0" smtClean="0">
              <a:solidFill>
                <a:schemeClr val="tx1"/>
              </a:solidFill>
              <a:ea typeface="ＤＨＰ特太ゴシック体" panose="02010601000101010101" pitchFamily="2" charset="-128"/>
            </a:endParaRPr>
          </a:p>
        </p:txBody>
      </p:sp>
      <p:sp>
        <p:nvSpPr>
          <p:cNvPr id="8" name="右矢印 7"/>
          <p:cNvSpPr/>
          <p:nvPr/>
        </p:nvSpPr>
        <p:spPr>
          <a:xfrm>
            <a:off x="2204864" y="1331640"/>
            <a:ext cx="2448272" cy="1224136"/>
          </a:xfrm>
          <a:prstGeom prst="rightArrow">
            <a:avLst>
              <a:gd name="adj1" fmla="val 50000"/>
              <a:gd name="adj2" fmla="val 25668"/>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研修期間</a:t>
            </a:r>
            <a:endParaRPr kumimoji="1" lang="en-US" altLang="ja-JP" sz="1200" b="1" dirty="0" smtClean="0">
              <a:solidFill>
                <a:schemeClr val="tx1"/>
              </a:solidFill>
            </a:endParaRPr>
          </a:p>
          <a:p>
            <a:pPr algn="ctr"/>
            <a:r>
              <a:rPr kumimoji="1" lang="ja-JP" altLang="en-US" sz="1200" b="1" dirty="0" smtClean="0">
                <a:solidFill>
                  <a:schemeClr val="tx1"/>
                </a:solidFill>
              </a:rPr>
              <a:t>平成２６年</a:t>
            </a:r>
            <a:r>
              <a:rPr lang="ja-JP" altLang="en-US" sz="1200" b="1" dirty="0">
                <a:solidFill>
                  <a:schemeClr val="tx1"/>
                </a:solidFill>
              </a:rPr>
              <a:t>５</a:t>
            </a:r>
            <a:r>
              <a:rPr lang="ja-JP" altLang="en-US" sz="1200" b="1" dirty="0" smtClean="0">
                <a:solidFill>
                  <a:schemeClr val="tx1"/>
                </a:solidFill>
              </a:rPr>
              <a:t>月～平成２６年１０月</a:t>
            </a:r>
            <a:endParaRPr lang="en-US" altLang="ja-JP" sz="1200" b="1" dirty="0" smtClean="0">
              <a:solidFill>
                <a:schemeClr val="tx1"/>
              </a:solidFill>
            </a:endParaRPr>
          </a:p>
          <a:p>
            <a:pPr algn="ctr"/>
            <a:r>
              <a:rPr lang="ja-JP" altLang="en-US" sz="1200" b="1" dirty="0">
                <a:solidFill>
                  <a:schemeClr val="tx1"/>
                </a:solidFill>
              </a:rPr>
              <a:t>平成</a:t>
            </a:r>
            <a:r>
              <a:rPr lang="ja-JP" altLang="en-US" sz="1200" b="1" dirty="0" smtClean="0">
                <a:solidFill>
                  <a:schemeClr val="tx1"/>
                </a:solidFill>
              </a:rPr>
              <a:t>２７年</a:t>
            </a:r>
            <a:r>
              <a:rPr lang="ja-JP" altLang="en-US" sz="1200" b="1" dirty="0">
                <a:solidFill>
                  <a:schemeClr val="tx1"/>
                </a:solidFill>
              </a:rPr>
              <a:t>５月～平成</a:t>
            </a:r>
            <a:r>
              <a:rPr lang="ja-JP" altLang="en-US" sz="1200" b="1" dirty="0" smtClean="0">
                <a:solidFill>
                  <a:schemeClr val="tx1"/>
                </a:solidFill>
              </a:rPr>
              <a:t>２７年１０月</a:t>
            </a:r>
            <a:endParaRPr lang="en-US" altLang="ja-JP" sz="1200" b="1" dirty="0">
              <a:solidFill>
                <a:schemeClr val="tx1"/>
              </a:solidFill>
            </a:endParaRPr>
          </a:p>
        </p:txBody>
      </p:sp>
      <p:sp>
        <p:nvSpPr>
          <p:cNvPr id="10" name="テキスト ボックス 9"/>
          <p:cNvSpPr txBox="1"/>
          <p:nvPr/>
        </p:nvSpPr>
        <p:spPr>
          <a:xfrm>
            <a:off x="188640" y="395536"/>
            <a:ext cx="6408712" cy="830997"/>
          </a:xfrm>
          <a:prstGeom prst="rect">
            <a:avLst/>
          </a:prstGeom>
          <a:noFill/>
        </p:spPr>
        <p:txBody>
          <a:bodyPr wrap="square" rtlCol="0">
            <a:spAutoFit/>
          </a:bodyPr>
          <a:lstStyle/>
          <a:p>
            <a:r>
              <a:rPr kumimoji="1" lang="ja-JP" altLang="en-US" sz="2400" b="1" dirty="0" smtClean="0">
                <a:solidFill>
                  <a:srgbClr val="FF66FF"/>
                </a:solidFill>
              </a:rPr>
              <a:t>◆</a:t>
            </a:r>
            <a:r>
              <a:rPr lang="ja-JP" altLang="ja-JP" sz="2400" b="1" dirty="0">
                <a:solidFill>
                  <a:srgbClr val="FF66FF"/>
                </a:solidFill>
              </a:rPr>
              <a:t>ゆとりある生活・安定した経営の確立を</a:t>
            </a:r>
            <a:r>
              <a:rPr lang="ja-JP" altLang="ja-JP" sz="2400" b="1" dirty="0" smtClean="0">
                <a:solidFill>
                  <a:srgbClr val="FF66FF"/>
                </a:solidFill>
              </a:rPr>
              <a:t>目指し</a:t>
            </a:r>
            <a:r>
              <a:rPr lang="ja-JP" altLang="en-US" sz="2400" b="1" dirty="0" smtClean="0">
                <a:solidFill>
                  <a:srgbClr val="FF66FF"/>
                </a:solidFill>
              </a:rPr>
              <a:t>　</a:t>
            </a:r>
            <a:endParaRPr lang="en-US" altLang="ja-JP" sz="2400" b="1" dirty="0" smtClean="0">
              <a:solidFill>
                <a:srgbClr val="FF66FF"/>
              </a:solidFill>
            </a:endParaRPr>
          </a:p>
          <a:p>
            <a:r>
              <a:rPr lang="ja-JP" altLang="en-US" sz="2400" b="1" dirty="0">
                <a:solidFill>
                  <a:srgbClr val="FF66FF"/>
                </a:solidFill>
              </a:rPr>
              <a:t>　</a:t>
            </a:r>
            <a:r>
              <a:rPr lang="ja-JP" altLang="ja-JP" sz="2400" b="1" dirty="0" smtClean="0">
                <a:solidFill>
                  <a:srgbClr val="FF66FF"/>
                </a:solidFill>
              </a:rPr>
              <a:t>次代</a:t>
            </a:r>
            <a:r>
              <a:rPr lang="ja-JP" altLang="ja-JP" sz="2400" b="1" dirty="0">
                <a:solidFill>
                  <a:srgbClr val="FF66FF"/>
                </a:solidFill>
              </a:rPr>
              <a:t>のリーダーを育成</a:t>
            </a:r>
            <a:endParaRPr kumimoji="1" lang="ja-JP" altLang="en-US" sz="2400" b="1" dirty="0">
              <a:solidFill>
                <a:srgbClr val="FF66FF"/>
              </a:solidFill>
            </a:endParaRPr>
          </a:p>
        </p:txBody>
      </p:sp>
      <p:sp>
        <p:nvSpPr>
          <p:cNvPr id="7" name="テキスト ボックス 6"/>
          <p:cNvSpPr txBox="1"/>
          <p:nvPr/>
        </p:nvSpPr>
        <p:spPr>
          <a:xfrm>
            <a:off x="0" y="2729989"/>
            <a:ext cx="6858000" cy="1569660"/>
          </a:xfrm>
          <a:prstGeom prst="rect">
            <a:avLst/>
          </a:prstGeom>
          <a:noFill/>
        </p:spPr>
        <p:txBody>
          <a:bodyPr wrap="square" rtlCol="0">
            <a:spAutoFit/>
          </a:bodyPr>
          <a:lstStyle/>
          <a:p>
            <a:r>
              <a:rPr lang="ja-JP" altLang="en-US" sz="1600" dirty="0" smtClean="0"/>
              <a:t>　</a:t>
            </a:r>
            <a:r>
              <a:rPr lang="ja-JP" altLang="ja-JP" sz="1600" dirty="0" smtClean="0"/>
              <a:t>（</a:t>
            </a:r>
            <a:r>
              <a:rPr lang="ja-JP" altLang="ja-JP" sz="1600" dirty="0"/>
              <a:t>農）前森山集団農場は、昭和２９年にこの地に入植し共同で酪農経営を開始してから６０周年を迎えました。現在は組合員１０戸で成牛２２０頭、育成牛２００頭を育成し、年間１，８９０ｔの乳量を出荷しています。</a:t>
            </a:r>
            <a:r>
              <a:rPr lang="ja-JP" altLang="ja-JP" sz="1600" b="1" dirty="0">
                <a:solidFill>
                  <a:srgbClr val="FF0000"/>
                </a:solidFill>
              </a:rPr>
              <a:t>「ゆとりある生活」「安定した経営の確立」</a:t>
            </a:r>
            <a:r>
              <a:rPr lang="ja-JP" altLang="ja-JP" sz="1600" dirty="0"/>
              <a:t>を目指し、集約された草地、自給飼料生産草地型酪農としての強みを生かした酪農を展開しています。今後は、こうした目標の達成に向けて、畜産クラスター事業を活用し</a:t>
            </a:r>
            <a:r>
              <a:rPr lang="ja-JP" altLang="ja-JP" sz="1600" dirty="0" smtClean="0"/>
              <a:t>規模拡大</a:t>
            </a:r>
            <a:r>
              <a:rPr lang="ja-JP" altLang="ja-JP" sz="1600" dirty="0"/>
              <a:t>を</a:t>
            </a:r>
            <a:r>
              <a:rPr lang="ja-JP" altLang="ja-JP" sz="1600" dirty="0" smtClean="0"/>
              <a:t>図</a:t>
            </a:r>
            <a:r>
              <a:rPr lang="ja-JP" altLang="en-US" sz="1600" dirty="0"/>
              <a:t>ること</a:t>
            </a:r>
            <a:r>
              <a:rPr lang="ja-JP" altLang="en-US" sz="1600" dirty="0" smtClean="0"/>
              <a:t>が</a:t>
            </a:r>
            <a:r>
              <a:rPr lang="ja-JP" altLang="en-US" sz="1600" dirty="0"/>
              <a:t>検討されています</a:t>
            </a:r>
            <a:r>
              <a:rPr lang="ja-JP" altLang="ja-JP" sz="1600" dirty="0" smtClean="0"/>
              <a:t>。</a:t>
            </a:r>
            <a:endParaRPr lang="en-US" altLang="ja-JP" sz="1600" dirty="0" smtClean="0"/>
          </a:p>
        </p:txBody>
      </p:sp>
      <p:sp>
        <p:nvSpPr>
          <p:cNvPr id="9" name="テキスト ボックス 8"/>
          <p:cNvSpPr txBox="1"/>
          <p:nvPr/>
        </p:nvSpPr>
        <p:spPr>
          <a:xfrm>
            <a:off x="0" y="6330389"/>
            <a:ext cx="6264696" cy="369332"/>
          </a:xfrm>
          <a:prstGeom prst="rect">
            <a:avLst/>
          </a:prstGeom>
          <a:noFill/>
        </p:spPr>
        <p:txBody>
          <a:bodyPr wrap="square" rtlCol="0">
            <a:spAutoFit/>
          </a:bodyPr>
          <a:lstStyle/>
          <a:p>
            <a:endParaRPr kumimoji="1" lang="ja-JP" altLang="en-US" dirty="0"/>
          </a:p>
        </p:txBody>
      </p:sp>
      <p:cxnSp>
        <p:nvCxnSpPr>
          <p:cNvPr id="11" name="直線コネクタ 10"/>
          <p:cNvCxnSpPr/>
          <p:nvPr/>
        </p:nvCxnSpPr>
        <p:spPr>
          <a:xfrm flipV="1">
            <a:off x="0" y="7698539"/>
            <a:ext cx="4005064" cy="2"/>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2" name="テキスト ボックス 11"/>
          <p:cNvSpPr txBox="1"/>
          <p:nvPr/>
        </p:nvSpPr>
        <p:spPr>
          <a:xfrm>
            <a:off x="0" y="7122477"/>
            <a:ext cx="4077072" cy="584775"/>
          </a:xfrm>
          <a:prstGeom prst="rect">
            <a:avLst/>
          </a:prstGeom>
          <a:noFill/>
        </p:spPr>
        <p:txBody>
          <a:bodyPr wrap="square" rtlCol="0">
            <a:spAutoFit/>
          </a:bodyPr>
          <a:lstStyle/>
          <a:p>
            <a:r>
              <a:rPr kumimoji="1" lang="ja-JP" altLang="en-US" sz="1600" b="1" dirty="0" smtClean="0">
                <a:solidFill>
                  <a:srgbClr val="FF66FF"/>
                </a:solidFill>
              </a:rPr>
              <a:t>会社の重要な戦力を長期間外部へ派遣・・・</a:t>
            </a:r>
            <a:endParaRPr kumimoji="1" lang="en-US" altLang="ja-JP" sz="1600" b="1" dirty="0" smtClean="0">
              <a:solidFill>
                <a:srgbClr val="FF66FF"/>
              </a:solidFill>
            </a:endParaRPr>
          </a:p>
          <a:p>
            <a:r>
              <a:rPr lang="ja-JP" altLang="en-US" sz="1600" b="1" dirty="0" smtClean="0">
                <a:solidFill>
                  <a:srgbClr val="FF66FF"/>
                </a:solidFill>
              </a:rPr>
              <a:t>どういった狙いがあったのですか？</a:t>
            </a:r>
            <a:endParaRPr kumimoji="1" lang="en-US" altLang="ja-JP" sz="1600" b="1" dirty="0" smtClean="0">
              <a:solidFill>
                <a:srgbClr val="FF66FF"/>
              </a:solidFill>
            </a:endParaRPr>
          </a:p>
        </p:txBody>
      </p:sp>
      <p:sp>
        <p:nvSpPr>
          <p:cNvPr id="13" name="テキスト ボックス 12"/>
          <p:cNvSpPr txBox="1"/>
          <p:nvPr/>
        </p:nvSpPr>
        <p:spPr>
          <a:xfrm>
            <a:off x="0" y="7785065"/>
            <a:ext cx="6858000" cy="1323439"/>
          </a:xfrm>
          <a:prstGeom prst="rect">
            <a:avLst/>
          </a:prstGeom>
          <a:noFill/>
        </p:spPr>
        <p:txBody>
          <a:bodyPr wrap="square" rtlCol="0">
            <a:spAutoFit/>
          </a:bodyPr>
          <a:lstStyle/>
          <a:p>
            <a:r>
              <a:rPr lang="ja-JP" altLang="en-US" sz="1600" dirty="0" smtClean="0"/>
              <a:t>　</a:t>
            </a:r>
            <a:r>
              <a:rPr lang="ja-JP" altLang="ja-JP" sz="1600" dirty="0" smtClean="0"/>
              <a:t>規模</a:t>
            </a:r>
            <a:r>
              <a:rPr lang="ja-JP" altLang="ja-JP" sz="1600" dirty="0"/>
              <a:t>拡大を図るには、自社の劣っている部門を強化する必要が</a:t>
            </a:r>
            <a:r>
              <a:rPr lang="ja-JP" altLang="ja-JP" sz="1600" dirty="0" smtClean="0"/>
              <a:t>あります</a:t>
            </a:r>
            <a:r>
              <a:rPr lang="ja-JP" altLang="en-US" sz="1600" dirty="0" smtClean="0"/>
              <a:t>。</a:t>
            </a:r>
            <a:endParaRPr lang="en-US" altLang="ja-JP" sz="1600" dirty="0" smtClean="0"/>
          </a:p>
          <a:p>
            <a:r>
              <a:rPr lang="ja-JP" altLang="en-US" sz="1600" dirty="0"/>
              <a:t>　</a:t>
            </a:r>
            <a:r>
              <a:rPr lang="ja-JP" altLang="ja-JP" sz="1600" dirty="0" smtClean="0"/>
              <a:t>飼料</a:t>
            </a:r>
            <a:r>
              <a:rPr lang="ja-JP" altLang="ja-JP" sz="1600" dirty="0"/>
              <a:t>作物の作業体系や栽培</a:t>
            </a:r>
            <a:r>
              <a:rPr lang="ja-JP" altLang="ja-JP" sz="1600" dirty="0" smtClean="0"/>
              <a:t>管理</a:t>
            </a:r>
            <a:r>
              <a:rPr lang="ja-JP" altLang="en-US" sz="1600" dirty="0" smtClean="0"/>
              <a:t>の</a:t>
            </a:r>
            <a:r>
              <a:rPr lang="ja-JP" altLang="ja-JP" sz="1600" dirty="0" smtClean="0"/>
              <a:t>マニュアルが</a:t>
            </a:r>
            <a:r>
              <a:rPr lang="ja-JP" altLang="ja-JP" sz="1600" dirty="0"/>
              <a:t>出来上がっている先進</a:t>
            </a:r>
            <a:r>
              <a:rPr lang="ja-JP" altLang="ja-JP" sz="1600" dirty="0" smtClean="0"/>
              <a:t>法人</a:t>
            </a:r>
            <a:r>
              <a:rPr lang="ja-JP" altLang="en-US" sz="1600" dirty="0" smtClean="0"/>
              <a:t>に職員を派遣することにより、研修で</a:t>
            </a:r>
            <a:r>
              <a:rPr lang="ja-JP" altLang="ja-JP" sz="1600" dirty="0" smtClean="0"/>
              <a:t>学んだ</a:t>
            </a:r>
            <a:r>
              <a:rPr lang="ja-JP" altLang="ja-JP" sz="1600" dirty="0"/>
              <a:t>専門知識や</a:t>
            </a:r>
            <a:r>
              <a:rPr lang="ja-JP" altLang="ja-JP" sz="1600" dirty="0" smtClean="0"/>
              <a:t>技術を</a:t>
            </a:r>
            <a:r>
              <a:rPr lang="ja-JP" altLang="ja-JP" sz="1600" dirty="0"/>
              <a:t>自社の経営に直接</a:t>
            </a:r>
            <a:r>
              <a:rPr lang="ja-JP" altLang="ja-JP" sz="1600" dirty="0" smtClean="0"/>
              <a:t>取り入</a:t>
            </a:r>
            <a:r>
              <a:rPr lang="ja-JP" altLang="en-US" sz="1600" dirty="0" smtClean="0"/>
              <a:t>れ、コストが低減</a:t>
            </a:r>
            <a:r>
              <a:rPr lang="ja-JP" altLang="ja-JP" sz="1600" dirty="0" smtClean="0"/>
              <a:t>でき</a:t>
            </a:r>
            <a:r>
              <a:rPr lang="ja-JP" altLang="en-US" sz="1600" dirty="0" smtClean="0"/>
              <a:t>ると考えています。また、研修終了後は</a:t>
            </a:r>
            <a:r>
              <a:rPr lang="ja-JP" altLang="ja-JP" sz="1600" dirty="0" smtClean="0"/>
              <a:t>即戦力</a:t>
            </a:r>
            <a:r>
              <a:rPr lang="ja-JP" altLang="ja-JP" sz="1600" dirty="0"/>
              <a:t>として部門の中心的な役割を担っていくことが期待されます</a:t>
            </a:r>
            <a:r>
              <a:rPr lang="ja-JP" altLang="ja-JP" sz="1600" dirty="0" smtClean="0"/>
              <a:t>。</a:t>
            </a:r>
            <a:endParaRPr kumimoji="1" lang="en-US" altLang="ja-JP" sz="1600" dirty="0" smtClean="0"/>
          </a:p>
        </p:txBody>
      </p:sp>
      <p:sp>
        <p:nvSpPr>
          <p:cNvPr id="16" name="ホームベース 15"/>
          <p:cNvSpPr/>
          <p:nvPr/>
        </p:nvSpPr>
        <p:spPr>
          <a:xfrm>
            <a:off x="116632" y="4890229"/>
            <a:ext cx="3600400" cy="1728192"/>
          </a:xfrm>
          <a:prstGeom prst="homePlate">
            <a:avLst>
              <a:gd name="adj" fmla="val 31410"/>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～従業員を派遣して～</a:t>
            </a:r>
            <a:endParaRPr kumimoji="1" lang="en-US" altLang="ja-JP" b="1" dirty="0" smtClean="0">
              <a:solidFill>
                <a:schemeClr val="bg1"/>
              </a:solidFill>
            </a:endParaRPr>
          </a:p>
          <a:p>
            <a:pPr algn="ctr"/>
            <a:endParaRPr lang="en-US" altLang="ja-JP" b="1" dirty="0" smtClean="0">
              <a:solidFill>
                <a:schemeClr val="bg1"/>
              </a:solidFill>
            </a:endParaRPr>
          </a:p>
          <a:p>
            <a:pPr algn="ctr"/>
            <a:r>
              <a:rPr kumimoji="1" lang="ja-JP" altLang="en-US" b="1" dirty="0" smtClean="0">
                <a:solidFill>
                  <a:schemeClr val="bg1"/>
                </a:solidFill>
              </a:rPr>
              <a:t>派遣元法人</a:t>
            </a:r>
            <a:endParaRPr kumimoji="1" lang="en-US" altLang="ja-JP" b="1" dirty="0" smtClean="0">
              <a:solidFill>
                <a:schemeClr val="bg1"/>
              </a:solidFill>
            </a:endParaRPr>
          </a:p>
          <a:p>
            <a:pPr algn="ctr"/>
            <a:r>
              <a:rPr lang="ja-JP" altLang="ja-JP" b="1" dirty="0"/>
              <a:t>農事組合前森山集団農場</a:t>
            </a:r>
            <a:r>
              <a:rPr lang="ja-JP" altLang="en-US" b="1" dirty="0" smtClean="0">
                <a:solidFill>
                  <a:schemeClr val="bg1"/>
                </a:solidFill>
              </a:rPr>
              <a:t>さんに</a:t>
            </a:r>
            <a:endParaRPr lang="en-US" altLang="ja-JP" b="1" dirty="0" smtClean="0">
              <a:solidFill>
                <a:schemeClr val="bg1"/>
              </a:solidFill>
            </a:endParaRPr>
          </a:p>
          <a:p>
            <a:pPr algn="ctr"/>
            <a:r>
              <a:rPr kumimoji="1" lang="ja-JP" altLang="en-US" b="1" dirty="0" smtClean="0">
                <a:solidFill>
                  <a:schemeClr val="bg1"/>
                </a:solidFill>
              </a:rPr>
              <a:t>聞きました</a:t>
            </a:r>
            <a:endParaRPr kumimoji="1" lang="ja-JP" altLang="en-US" b="1" dirty="0">
              <a:solidFill>
                <a:schemeClr val="bg1"/>
              </a:solidFill>
            </a:endParaRPr>
          </a:p>
        </p:txBody>
      </p:sp>
      <p:cxnSp>
        <p:nvCxnSpPr>
          <p:cNvPr id="15" name="直線コネクタ 14"/>
          <p:cNvCxnSpPr/>
          <p:nvPr/>
        </p:nvCxnSpPr>
        <p:spPr>
          <a:xfrm>
            <a:off x="476672" y="1217821"/>
            <a:ext cx="5688632" cy="0"/>
          </a:xfrm>
          <a:prstGeom prst="line">
            <a:avLst/>
          </a:prstGeom>
          <a:ln>
            <a:solidFill>
              <a:schemeClr val="bg1">
                <a:lumMod val="75000"/>
              </a:schemeClr>
            </a:solidFill>
            <a:prstDash val="sysDash"/>
          </a:ln>
        </p:spPr>
        <p:style>
          <a:lnRef idx="1">
            <a:schemeClr val="accent5"/>
          </a:lnRef>
          <a:fillRef idx="0">
            <a:schemeClr val="accent5"/>
          </a:fillRef>
          <a:effectRef idx="0">
            <a:schemeClr val="accent5"/>
          </a:effectRef>
          <a:fontRef idx="minor">
            <a:schemeClr val="tx1"/>
          </a:fontRef>
        </p:style>
      </p:cxnSp>
      <p:pic>
        <p:nvPicPr>
          <p:cNvPr id="18" name="図 17" descr="C:\Users\suwa\Desktop\27.9.18次世代（岩手山麓）.JPG"/>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833664" y="4530189"/>
            <a:ext cx="2979712" cy="2387623"/>
          </a:xfrm>
          <a:prstGeom prst="rect">
            <a:avLst/>
          </a:prstGeom>
          <a:noFill/>
          <a:ln>
            <a:noFill/>
          </a:ln>
        </p:spPr>
      </p:pic>
      <p:sp>
        <p:nvSpPr>
          <p:cNvPr id="2" name="テキスト ボックス 1"/>
          <p:cNvSpPr txBox="1"/>
          <p:nvPr/>
        </p:nvSpPr>
        <p:spPr>
          <a:xfrm>
            <a:off x="2348880" y="2278777"/>
            <a:ext cx="2016224" cy="276999"/>
          </a:xfrm>
          <a:prstGeom prst="rect">
            <a:avLst/>
          </a:prstGeom>
          <a:noFill/>
        </p:spPr>
        <p:txBody>
          <a:bodyPr wrap="square" rtlCol="0">
            <a:spAutoFit/>
          </a:bodyPr>
          <a:lstStyle/>
          <a:p>
            <a:r>
              <a:rPr kumimoji="1" lang="ja-JP" altLang="en-US" sz="1200" b="1" dirty="0" smtClean="0"/>
              <a:t>（２回に分けて研修を実施）</a:t>
            </a:r>
            <a:endParaRPr kumimoji="1" lang="ja-JP" altLang="en-US"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636" y="7425025"/>
            <a:ext cx="6552728" cy="1323439"/>
          </a:xfrm>
          <a:prstGeom prst="rect">
            <a:avLst/>
          </a:prstGeom>
          <a:noFill/>
        </p:spPr>
        <p:txBody>
          <a:bodyPr wrap="square" rtlCol="0">
            <a:spAutoFit/>
          </a:bodyPr>
          <a:lstStyle/>
          <a:p>
            <a:endParaRPr kumimoji="1" lang="en-US" altLang="ja-JP" sz="1600" dirty="0" smtClean="0"/>
          </a:p>
          <a:p>
            <a:r>
              <a:rPr lang="ja-JP" altLang="en-US" sz="1600" dirty="0" smtClean="0"/>
              <a:t>　</a:t>
            </a:r>
            <a:r>
              <a:rPr lang="ja-JP" altLang="ja-JP" sz="1600" dirty="0" smtClean="0"/>
              <a:t>畜産</a:t>
            </a:r>
            <a:r>
              <a:rPr lang="ja-JP" altLang="ja-JP" sz="1600" dirty="0"/>
              <a:t>・酪農の収益力を強化するためには、地域の畜産関係者が有機的に連携・結集し、地域ぐるみで収益性を向上させることが重要だと思っております。こういった意味から今回の受け入れで、地域の人脈、パイプを持てたことが一番のメリットだと</a:t>
            </a:r>
            <a:r>
              <a:rPr lang="ja-JP" altLang="ja-JP" sz="1600" dirty="0" smtClean="0"/>
              <a:t>思います</a:t>
            </a:r>
            <a:r>
              <a:rPr lang="ja-JP" altLang="en-US" sz="1600" dirty="0" smtClean="0"/>
              <a:t>。</a:t>
            </a:r>
            <a:endParaRPr lang="en-US" altLang="ja-JP" sz="1600" dirty="0" smtClean="0"/>
          </a:p>
        </p:txBody>
      </p:sp>
      <p:sp>
        <p:nvSpPr>
          <p:cNvPr id="5" name="テキスト ボックス 4"/>
          <p:cNvSpPr txBox="1"/>
          <p:nvPr/>
        </p:nvSpPr>
        <p:spPr>
          <a:xfrm>
            <a:off x="0" y="2483768"/>
            <a:ext cx="3501008" cy="830997"/>
          </a:xfrm>
          <a:prstGeom prst="rect">
            <a:avLst/>
          </a:prstGeom>
          <a:noFill/>
        </p:spPr>
        <p:txBody>
          <a:bodyPr wrap="square" rtlCol="0">
            <a:spAutoFit/>
          </a:bodyPr>
          <a:lstStyle/>
          <a:p>
            <a:r>
              <a:rPr lang="ja-JP" altLang="en-US" sz="1600" dirty="0" smtClean="0"/>
              <a:t>　</a:t>
            </a:r>
            <a:r>
              <a:rPr lang="ja-JP" altLang="ja-JP" sz="1600" dirty="0" smtClean="0"/>
              <a:t>研修</a:t>
            </a:r>
            <a:r>
              <a:rPr lang="ja-JP" altLang="ja-JP" sz="1600" dirty="0"/>
              <a:t>を終えて、この部門（飼料作物の栽培</a:t>
            </a:r>
            <a:r>
              <a:rPr lang="ja-JP" altLang="ja-JP" sz="1600" dirty="0" smtClean="0"/>
              <a:t>・</a:t>
            </a:r>
            <a:r>
              <a:rPr lang="ja-JP" altLang="en-US" sz="1600" dirty="0" smtClean="0"/>
              <a:t>品質</a:t>
            </a:r>
            <a:r>
              <a:rPr lang="ja-JP" altLang="ja-JP" sz="1600" dirty="0" smtClean="0"/>
              <a:t>管理</a:t>
            </a:r>
            <a:r>
              <a:rPr lang="ja-JP" altLang="ja-JP" sz="1600" dirty="0"/>
              <a:t>）が奥の深いものだと</a:t>
            </a:r>
            <a:r>
              <a:rPr lang="ja-JP" altLang="ja-JP" sz="1600" dirty="0" smtClean="0"/>
              <a:t>改めて</a:t>
            </a:r>
            <a:r>
              <a:rPr lang="ja-JP" altLang="en-US" sz="1600" dirty="0" smtClean="0"/>
              <a:t>感じました。</a:t>
            </a:r>
            <a:endParaRPr kumimoji="1" lang="en-US" altLang="ja-JP" sz="1600" dirty="0" smtClean="0"/>
          </a:p>
        </p:txBody>
      </p:sp>
      <p:sp>
        <p:nvSpPr>
          <p:cNvPr id="8" name="正方形/長方形 7"/>
          <p:cNvSpPr/>
          <p:nvPr/>
        </p:nvSpPr>
        <p:spPr>
          <a:xfrm>
            <a:off x="0" y="8820472"/>
            <a:ext cx="6858000" cy="3235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bg1"/>
                </a:solidFill>
              </a:rPr>
              <a:t>興味を持たれた方は全国農業会議所へ→→→</a:t>
            </a:r>
            <a:endParaRPr kumimoji="1" lang="ja-JP" altLang="en-US" sz="1400" b="1" dirty="0">
              <a:solidFill>
                <a:schemeClr val="bg1"/>
              </a:solidFill>
            </a:endParaRPr>
          </a:p>
        </p:txBody>
      </p:sp>
      <p:cxnSp>
        <p:nvCxnSpPr>
          <p:cNvPr id="7" name="直線コネクタ 6"/>
          <p:cNvCxnSpPr/>
          <p:nvPr/>
        </p:nvCxnSpPr>
        <p:spPr>
          <a:xfrm flipV="1">
            <a:off x="0" y="2319848"/>
            <a:ext cx="4293096" cy="19904"/>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9" name="テキスト ボックス 8"/>
          <p:cNvSpPr txBox="1"/>
          <p:nvPr/>
        </p:nvSpPr>
        <p:spPr>
          <a:xfrm>
            <a:off x="-27384" y="1754977"/>
            <a:ext cx="4581128" cy="584775"/>
          </a:xfrm>
          <a:prstGeom prst="rect">
            <a:avLst/>
          </a:prstGeom>
          <a:noFill/>
        </p:spPr>
        <p:txBody>
          <a:bodyPr wrap="square" rtlCol="0">
            <a:spAutoFit/>
          </a:bodyPr>
          <a:lstStyle/>
          <a:p>
            <a:r>
              <a:rPr lang="ja-JP" altLang="en-US" sz="1600" b="1" dirty="0" smtClean="0">
                <a:solidFill>
                  <a:srgbClr val="FF66FF"/>
                </a:solidFill>
              </a:rPr>
              <a:t>他社で研修してみて、どうでしたか？</a:t>
            </a:r>
            <a:endParaRPr lang="en-US" altLang="ja-JP" sz="1600" b="1" dirty="0" smtClean="0">
              <a:solidFill>
                <a:srgbClr val="FF66FF"/>
              </a:solidFill>
            </a:endParaRPr>
          </a:p>
          <a:p>
            <a:r>
              <a:rPr lang="ja-JP" altLang="en-US" sz="1600" b="1" dirty="0" smtClean="0">
                <a:solidFill>
                  <a:srgbClr val="FF66FF"/>
                </a:solidFill>
              </a:rPr>
              <a:t>学んだノウハウをどう活かしたいですか？</a:t>
            </a:r>
            <a:endParaRPr kumimoji="1" lang="ja-JP" altLang="en-US" sz="1600" b="1" dirty="0">
              <a:solidFill>
                <a:srgbClr val="FF66FF"/>
              </a:solidFill>
            </a:endParaRPr>
          </a:p>
        </p:txBody>
      </p:sp>
      <p:cxnSp>
        <p:nvCxnSpPr>
          <p:cNvPr id="13" name="直線コネクタ 12"/>
          <p:cNvCxnSpPr/>
          <p:nvPr/>
        </p:nvCxnSpPr>
        <p:spPr>
          <a:xfrm>
            <a:off x="-13692" y="7641049"/>
            <a:ext cx="3816424"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7" name="テキスト ボックス 16"/>
          <p:cNvSpPr txBox="1"/>
          <p:nvPr/>
        </p:nvSpPr>
        <p:spPr>
          <a:xfrm>
            <a:off x="0" y="7271717"/>
            <a:ext cx="3600400" cy="369332"/>
          </a:xfrm>
          <a:prstGeom prst="rect">
            <a:avLst/>
          </a:prstGeom>
          <a:noFill/>
        </p:spPr>
        <p:txBody>
          <a:bodyPr wrap="square" rtlCol="0">
            <a:spAutoFit/>
          </a:bodyPr>
          <a:lstStyle/>
          <a:p>
            <a:r>
              <a:rPr kumimoji="1" lang="ja-JP" altLang="en-US" b="1" dirty="0" smtClean="0">
                <a:solidFill>
                  <a:srgbClr val="FF66FF"/>
                </a:solidFill>
              </a:rPr>
              <a:t>受入のメリットはありましたか？</a:t>
            </a:r>
            <a:endParaRPr kumimoji="1" lang="ja-JP" altLang="en-US" b="1" dirty="0">
              <a:solidFill>
                <a:srgbClr val="FF66FF"/>
              </a:solidFill>
            </a:endParaRPr>
          </a:p>
        </p:txBody>
      </p:sp>
      <p:sp>
        <p:nvSpPr>
          <p:cNvPr id="21" name="テキスト ボックス 20"/>
          <p:cNvSpPr txBox="1"/>
          <p:nvPr/>
        </p:nvSpPr>
        <p:spPr>
          <a:xfrm>
            <a:off x="0" y="6660233"/>
            <a:ext cx="3284984" cy="600164"/>
          </a:xfrm>
          <a:prstGeom prst="rect">
            <a:avLst/>
          </a:prstGeom>
          <a:noFill/>
        </p:spPr>
        <p:txBody>
          <a:bodyPr wrap="square" rtlCol="0">
            <a:spAutoFit/>
          </a:bodyPr>
          <a:lstStyle/>
          <a:p>
            <a:r>
              <a:rPr kumimoji="1" lang="ja-JP" altLang="en-US" sz="1100" b="1" dirty="0" smtClean="0">
                <a:latin typeface="+mn-ea"/>
              </a:rPr>
              <a:t>右から</a:t>
            </a:r>
            <a:r>
              <a:rPr lang="ja-JP" altLang="ja-JP" sz="1100" b="1" dirty="0">
                <a:latin typeface="+mn-ea"/>
              </a:rPr>
              <a:t>前森山集団農場の寺地組合</a:t>
            </a:r>
            <a:r>
              <a:rPr lang="ja-JP" altLang="ja-JP" sz="1100" b="1" dirty="0" smtClean="0">
                <a:latin typeface="+mn-ea"/>
              </a:rPr>
              <a:t>長</a:t>
            </a:r>
            <a:r>
              <a:rPr lang="ja-JP" altLang="en-US" sz="1100" b="1" dirty="0" smtClean="0">
                <a:latin typeface="+mn-ea"/>
              </a:rPr>
              <a:t>、</a:t>
            </a:r>
            <a:r>
              <a:rPr lang="ja-JP" altLang="ja-JP" sz="1100" b="1" dirty="0" smtClean="0">
                <a:latin typeface="+mn-ea"/>
              </a:rPr>
              <a:t>岩手山デイリーサポート</a:t>
            </a:r>
            <a:r>
              <a:rPr lang="ja-JP" altLang="en-US" sz="1100" b="1" dirty="0" smtClean="0">
                <a:latin typeface="+mn-ea"/>
              </a:rPr>
              <a:t>（</a:t>
            </a:r>
            <a:r>
              <a:rPr lang="ja-JP" altLang="ja-JP" sz="1100" b="1" dirty="0" smtClean="0">
                <a:latin typeface="+mn-ea"/>
              </a:rPr>
              <a:t>研修責任者</a:t>
            </a:r>
            <a:r>
              <a:rPr lang="ja-JP" altLang="en-US" sz="1100" b="1" dirty="0" smtClean="0">
                <a:latin typeface="+mn-ea"/>
              </a:rPr>
              <a:t>）の</a:t>
            </a:r>
            <a:r>
              <a:rPr lang="ja-JP" altLang="ja-JP" sz="1100" b="1" dirty="0" smtClean="0">
                <a:latin typeface="+mn-ea"/>
              </a:rPr>
              <a:t>佐々木</a:t>
            </a:r>
            <a:r>
              <a:rPr lang="ja-JP" altLang="ja-JP" sz="1100" b="1" dirty="0">
                <a:latin typeface="+mn-ea"/>
              </a:rPr>
              <a:t>良治さん</a:t>
            </a:r>
            <a:r>
              <a:rPr kumimoji="1" lang="ja-JP" altLang="en-US" sz="1100" b="1" dirty="0" smtClean="0">
                <a:latin typeface="+mn-ea"/>
              </a:rPr>
              <a:t>、</a:t>
            </a:r>
            <a:r>
              <a:rPr lang="ja-JP" altLang="en-US" sz="1100" b="1" dirty="0" smtClean="0">
                <a:latin typeface="+mn-ea"/>
              </a:rPr>
              <a:t>研修生の</a:t>
            </a:r>
            <a:r>
              <a:rPr lang="ja-JP" altLang="ja-JP" sz="1100" b="1" dirty="0"/>
              <a:t>大金廣夢</a:t>
            </a:r>
            <a:r>
              <a:rPr lang="ja-JP" altLang="en-US" sz="1100" b="1" dirty="0" smtClean="0">
                <a:latin typeface="+mn-ea"/>
              </a:rPr>
              <a:t>さん</a:t>
            </a:r>
            <a:endParaRPr kumimoji="1" lang="ja-JP" altLang="en-US" sz="1100" b="1" dirty="0">
              <a:latin typeface="+mn-ea"/>
            </a:endParaRPr>
          </a:p>
        </p:txBody>
      </p:sp>
      <p:sp>
        <p:nvSpPr>
          <p:cNvPr id="22" name="テキスト ボックス 21"/>
          <p:cNvSpPr txBox="1"/>
          <p:nvPr/>
        </p:nvSpPr>
        <p:spPr>
          <a:xfrm>
            <a:off x="3627784" y="2483768"/>
            <a:ext cx="3257600" cy="430887"/>
          </a:xfrm>
          <a:prstGeom prst="rect">
            <a:avLst/>
          </a:prstGeom>
          <a:noFill/>
        </p:spPr>
        <p:txBody>
          <a:bodyPr wrap="square" rtlCol="0">
            <a:spAutoFit/>
          </a:bodyPr>
          <a:lstStyle/>
          <a:p>
            <a:r>
              <a:rPr lang="ja-JP" altLang="ja-JP" sz="1100" b="1" dirty="0" smtClean="0"/>
              <a:t>大型</a:t>
            </a:r>
            <a:r>
              <a:rPr lang="ja-JP" altLang="ja-JP" sz="1100" b="1" dirty="0"/>
              <a:t>トラクターの牽引機械を点検する</a:t>
            </a:r>
            <a:r>
              <a:rPr lang="ja-JP" altLang="ja-JP" sz="1100" b="1" dirty="0" smtClean="0"/>
              <a:t>研修生</a:t>
            </a:r>
            <a:r>
              <a:rPr lang="ja-JP" altLang="en-US" sz="1100" b="1" dirty="0" smtClean="0"/>
              <a:t>の</a:t>
            </a:r>
            <a:r>
              <a:rPr lang="ja-JP" altLang="ja-JP" sz="1100" b="1" dirty="0" smtClean="0"/>
              <a:t>大金廣夢</a:t>
            </a:r>
            <a:r>
              <a:rPr lang="ja-JP" altLang="en-US" sz="1100" b="1" dirty="0" smtClean="0"/>
              <a:t>さん</a:t>
            </a:r>
            <a:endParaRPr kumimoji="1" lang="ja-JP" altLang="en-US" sz="1100" b="1" dirty="0"/>
          </a:p>
        </p:txBody>
      </p:sp>
      <p:sp>
        <p:nvSpPr>
          <p:cNvPr id="24" name="ホームベース 23"/>
          <p:cNvSpPr/>
          <p:nvPr/>
        </p:nvSpPr>
        <p:spPr>
          <a:xfrm flipH="1">
            <a:off x="3140968" y="4716017"/>
            <a:ext cx="3600400" cy="1944216"/>
          </a:xfrm>
          <a:prstGeom prst="homePlate">
            <a:avLst>
              <a:gd name="adj" fmla="val 38560"/>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～研修生を受け入れて～</a:t>
            </a:r>
            <a:endParaRPr kumimoji="1" lang="en-US" altLang="ja-JP" b="1" dirty="0" smtClean="0">
              <a:solidFill>
                <a:schemeClr val="bg1"/>
              </a:solidFill>
            </a:endParaRPr>
          </a:p>
          <a:p>
            <a:pPr algn="ctr"/>
            <a:endParaRPr kumimoji="1" lang="en-US" altLang="ja-JP" b="1" dirty="0" smtClean="0">
              <a:solidFill>
                <a:schemeClr val="bg1"/>
              </a:solidFill>
            </a:endParaRPr>
          </a:p>
          <a:p>
            <a:pPr algn="ctr"/>
            <a:r>
              <a:rPr lang="ja-JP" altLang="en-US" b="1" dirty="0" smtClean="0">
                <a:solidFill>
                  <a:schemeClr val="bg1"/>
                </a:solidFill>
              </a:rPr>
              <a:t>受入法人</a:t>
            </a:r>
            <a:endParaRPr lang="en-US" altLang="ja-JP" b="1" dirty="0" smtClean="0">
              <a:solidFill>
                <a:schemeClr val="bg1"/>
              </a:solidFill>
            </a:endParaRPr>
          </a:p>
          <a:p>
            <a:pPr algn="ctr"/>
            <a:r>
              <a:rPr lang="ja-JP" altLang="en-US" b="1" dirty="0" smtClean="0">
                <a:solidFill>
                  <a:schemeClr val="bg1"/>
                </a:solidFill>
              </a:rPr>
              <a:t>（農）</a:t>
            </a:r>
            <a:r>
              <a:rPr lang="ja-JP" altLang="ja-JP" b="1" dirty="0"/>
              <a:t>岩手山麓ディリーサポート</a:t>
            </a:r>
            <a:r>
              <a:rPr lang="ja-JP" altLang="en-US" b="1" dirty="0" smtClean="0">
                <a:solidFill>
                  <a:schemeClr val="bg1"/>
                </a:solidFill>
              </a:rPr>
              <a:t>（岩手県八幡平市）さんに</a:t>
            </a:r>
            <a:endParaRPr lang="en-US" altLang="ja-JP" b="1" dirty="0" smtClean="0">
              <a:solidFill>
                <a:schemeClr val="bg1"/>
              </a:solidFill>
            </a:endParaRPr>
          </a:p>
          <a:p>
            <a:pPr algn="ctr"/>
            <a:r>
              <a:rPr kumimoji="1" lang="ja-JP" altLang="en-US" b="1" dirty="0" smtClean="0">
                <a:solidFill>
                  <a:schemeClr val="bg1"/>
                </a:solidFill>
              </a:rPr>
              <a:t>聞きました</a:t>
            </a:r>
            <a:endParaRPr kumimoji="1" lang="ja-JP" altLang="en-US" b="1" dirty="0">
              <a:solidFill>
                <a:schemeClr val="bg1"/>
              </a:solidFill>
            </a:endParaRPr>
          </a:p>
        </p:txBody>
      </p:sp>
      <p:sp>
        <p:nvSpPr>
          <p:cNvPr id="29" name="ホームベース 28"/>
          <p:cNvSpPr/>
          <p:nvPr/>
        </p:nvSpPr>
        <p:spPr>
          <a:xfrm>
            <a:off x="89248" y="179512"/>
            <a:ext cx="3411760" cy="1512168"/>
          </a:xfrm>
          <a:prstGeom prst="homePlate">
            <a:avLst>
              <a:gd name="adj" fmla="val 45914"/>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～派遣先で得たもの～</a:t>
            </a:r>
            <a:endParaRPr kumimoji="1" lang="en-US" altLang="ja-JP" b="1" dirty="0" smtClean="0">
              <a:solidFill>
                <a:schemeClr val="bg1"/>
              </a:solidFill>
            </a:endParaRPr>
          </a:p>
          <a:p>
            <a:pPr algn="ctr"/>
            <a:endParaRPr lang="en-US" altLang="ja-JP" b="1" dirty="0" smtClean="0">
              <a:solidFill>
                <a:schemeClr val="bg1"/>
              </a:solidFill>
            </a:endParaRPr>
          </a:p>
          <a:p>
            <a:pPr algn="ctr"/>
            <a:r>
              <a:rPr kumimoji="1" lang="ja-JP" altLang="en-US" b="1" dirty="0" smtClean="0">
                <a:solidFill>
                  <a:schemeClr val="bg1"/>
                </a:solidFill>
              </a:rPr>
              <a:t>研修生</a:t>
            </a:r>
            <a:endParaRPr kumimoji="1" lang="en-US" altLang="ja-JP" b="1" dirty="0" smtClean="0">
              <a:solidFill>
                <a:schemeClr val="bg1"/>
              </a:solidFill>
            </a:endParaRPr>
          </a:p>
          <a:p>
            <a:pPr algn="ctr"/>
            <a:r>
              <a:rPr lang="ja-JP" altLang="ja-JP" b="1" dirty="0"/>
              <a:t>大金廣夢</a:t>
            </a:r>
            <a:r>
              <a:rPr kumimoji="1" lang="ja-JP" altLang="en-US" b="1" dirty="0" smtClean="0">
                <a:solidFill>
                  <a:schemeClr val="bg1"/>
                </a:solidFill>
              </a:rPr>
              <a:t>さんに</a:t>
            </a:r>
            <a:endParaRPr kumimoji="1" lang="en-US" altLang="ja-JP" b="1" dirty="0" smtClean="0">
              <a:solidFill>
                <a:schemeClr val="bg1"/>
              </a:solidFill>
            </a:endParaRPr>
          </a:p>
          <a:p>
            <a:pPr algn="ctr"/>
            <a:r>
              <a:rPr lang="ja-JP" altLang="en-US" b="1" dirty="0" smtClean="0">
                <a:solidFill>
                  <a:schemeClr val="bg1"/>
                </a:solidFill>
              </a:rPr>
              <a:t>聞きました</a:t>
            </a:r>
            <a:endParaRPr kumimoji="1" lang="ja-JP" altLang="en-US" b="1" dirty="0">
              <a:solidFill>
                <a:schemeClr val="bg1"/>
              </a:solidFill>
            </a:endParaRPr>
          </a:p>
        </p:txBody>
      </p:sp>
      <p:sp>
        <p:nvSpPr>
          <p:cNvPr id="15" name="正方形/長方形 14"/>
          <p:cNvSpPr/>
          <p:nvPr/>
        </p:nvSpPr>
        <p:spPr>
          <a:xfrm>
            <a:off x="-13692" y="3452971"/>
            <a:ext cx="6611044" cy="830997"/>
          </a:xfrm>
          <a:prstGeom prst="rect">
            <a:avLst/>
          </a:prstGeom>
        </p:spPr>
        <p:txBody>
          <a:bodyPr wrap="square">
            <a:spAutoFit/>
          </a:bodyPr>
          <a:lstStyle/>
          <a:p>
            <a:r>
              <a:rPr lang="ja-JP" altLang="en-US" sz="1600" dirty="0" smtClean="0">
                <a:latin typeface="+mn-ea"/>
              </a:rPr>
              <a:t>　</a:t>
            </a:r>
            <a:r>
              <a:rPr lang="ja-JP" altLang="ja-JP" sz="1600" dirty="0"/>
              <a:t>教えられた技術を生かし、会社の規模</a:t>
            </a:r>
            <a:r>
              <a:rPr lang="ja-JP" altLang="ja-JP" sz="1600" dirty="0" smtClean="0"/>
              <a:t>拡大</a:t>
            </a:r>
            <a:r>
              <a:rPr lang="ja-JP" altLang="en-US" sz="1600" dirty="0"/>
              <a:t>にも対応できる</a:t>
            </a:r>
            <a:r>
              <a:rPr lang="ja-JP" altLang="en-US" sz="1600" dirty="0" smtClean="0"/>
              <a:t>よう</a:t>
            </a:r>
            <a:r>
              <a:rPr lang="ja-JP" altLang="ja-JP" sz="1600" dirty="0" smtClean="0"/>
              <a:t>、</a:t>
            </a:r>
            <a:r>
              <a:rPr lang="ja-JP" altLang="ja-JP" sz="1600" dirty="0"/>
              <a:t>牧草・飼料管理、牛の管理</a:t>
            </a:r>
            <a:r>
              <a:rPr lang="ja-JP" altLang="ja-JP" sz="1600" dirty="0" smtClean="0"/>
              <a:t>など</a:t>
            </a:r>
            <a:r>
              <a:rPr lang="ja-JP" altLang="en-US" sz="1600" dirty="0" smtClean="0"/>
              <a:t>で</a:t>
            </a:r>
            <a:r>
              <a:rPr lang="ja-JP" altLang="ja-JP" sz="1600" dirty="0" smtClean="0"/>
              <a:t>中心的</a:t>
            </a:r>
            <a:r>
              <a:rPr lang="ja-JP" altLang="ja-JP" sz="1600" dirty="0"/>
              <a:t>な役割を果たし、農場を牽引していけるような従業員になりたいと思っています</a:t>
            </a:r>
            <a:r>
              <a:rPr lang="ja-JP" altLang="ja-JP" sz="1600" dirty="0" smtClean="0"/>
              <a:t>。</a:t>
            </a:r>
            <a:endParaRPr lang="en-US" altLang="ja-JP" sz="1600" dirty="0" smtClean="0">
              <a:latin typeface="+mn-ea"/>
            </a:endParaRPr>
          </a:p>
        </p:txBody>
      </p:sp>
      <p:pic>
        <p:nvPicPr>
          <p:cNvPr id="16" name="図 15"/>
          <p:cNvPicPr/>
          <p:nvPr/>
        </p:nvPicPr>
        <p:blipFill rotWithShape="1">
          <a:blip r:embed="rId2" cstate="print">
            <a:extLst>
              <a:ext uri="{28A0092B-C50C-407E-A947-70E740481C1C}">
                <a14:useLocalDpi xmlns:a14="http://schemas.microsoft.com/office/drawing/2010/main" val="0"/>
              </a:ext>
            </a:extLst>
          </a:blip>
          <a:srcRect l="12238" t="7225" b="7926"/>
          <a:stretch/>
        </p:blipFill>
        <p:spPr bwMode="auto">
          <a:xfrm>
            <a:off x="100100" y="4572000"/>
            <a:ext cx="2896852" cy="2112389"/>
          </a:xfrm>
          <a:prstGeom prst="rect">
            <a:avLst/>
          </a:prstGeom>
          <a:ln>
            <a:noFill/>
          </a:ln>
          <a:extLst>
            <a:ext uri="{53640926-AAD7-44D8-BBD7-CCE9431645EC}">
              <a14:shadowObscured xmlns:a14="http://schemas.microsoft.com/office/drawing/2010/main"/>
            </a:ext>
          </a:extLst>
        </p:spPr>
      </p:pic>
      <p:pic>
        <p:nvPicPr>
          <p:cNvPr id="18" name="図 17"/>
          <p:cNvPicPr/>
          <p:nvPr/>
        </p:nvPicPr>
        <p:blipFill rotWithShape="1">
          <a:blip r:embed="rId3" cstate="print">
            <a:extLst>
              <a:ext uri="{28A0092B-C50C-407E-A947-70E740481C1C}">
                <a14:useLocalDpi xmlns:a14="http://schemas.microsoft.com/office/drawing/2010/main" val="0"/>
              </a:ext>
            </a:extLst>
          </a:blip>
          <a:srcRect l="9348" t="12935"/>
          <a:stretch/>
        </p:blipFill>
        <p:spPr bwMode="auto">
          <a:xfrm>
            <a:off x="3645024" y="159393"/>
            <a:ext cx="3185811" cy="2284886"/>
          </a:xfrm>
          <a:prstGeom prst="rect">
            <a:avLst/>
          </a:prstGeom>
          <a:ln>
            <a:noFill/>
          </a:ln>
          <a:extLst>
            <a:ext uri="{53640926-AAD7-44D8-BBD7-CCE9431645EC}">
              <a14:shadowObscured xmlns:a14="http://schemas.microsoft.com/office/drawing/2010/main"/>
            </a:ext>
          </a:extLst>
        </p:spPr>
      </p:pic>
      <p:sp>
        <p:nvSpPr>
          <p:cNvPr id="2" name="正方形/長方形 1"/>
          <p:cNvSpPr/>
          <p:nvPr/>
        </p:nvSpPr>
        <p:spPr>
          <a:xfrm>
            <a:off x="1599642" y="2982659"/>
            <a:ext cx="5105722" cy="307776"/>
          </a:xfrm>
          <a:prstGeom prst="rect">
            <a:avLst/>
          </a:prstGeom>
        </p:spPr>
        <p:txBody>
          <a:bodyPr wrap="square">
            <a:spAutoFit/>
          </a:bodyPr>
          <a:lstStyle/>
          <a:p>
            <a:r>
              <a:rPr lang="ja-JP" altLang="ja-JP" sz="1600" dirty="0" smtClean="0"/>
              <a:t>まだまだ</a:t>
            </a:r>
            <a:r>
              <a:rPr lang="ja-JP" altLang="ja-JP" sz="1600" dirty="0"/>
              <a:t>知らないことが多く、自信よりも不安があります</a:t>
            </a:r>
            <a:r>
              <a:rPr lang="ja-JP" altLang="ja-JP" sz="1600" dirty="0" smtClean="0"/>
              <a:t>が</a:t>
            </a:r>
            <a:r>
              <a:rPr lang="ja-JP" altLang="en-US" sz="1600" dirty="0"/>
              <a:t>、</a:t>
            </a:r>
          </a:p>
        </p:txBody>
      </p:sp>
      <p:sp>
        <p:nvSpPr>
          <p:cNvPr id="19" name="正方形/長方形 18"/>
          <p:cNvSpPr/>
          <p:nvPr/>
        </p:nvSpPr>
        <p:spPr>
          <a:xfrm>
            <a:off x="41312" y="3203848"/>
            <a:ext cx="6683052" cy="338554"/>
          </a:xfrm>
          <a:prstGeom prst="rect">
            <a:avLst/>
          </a:prstGeom>
        </p:spPr>
        <p:txBody>
          <a:bodyPr wrap="square">
            <a:spAutoFit/>
          </a:bodyPr>
          <a:lstStyle/>
          <a:p>
            <a:r>
              <a:rPr lang="ja-JP" altLang="ja-JP" sz="1600" dirty="0" smtClean="0"/>
              <a:t>これから</a:t>
            </a:r>
            <a:r>
              <a:rPr lang="ja-JP" altLang="ja-JP" sz="1600" dirty="0"/>
              <a:t>も勉強を続けていきたいと思っています。</a:t>
            </a:r>
            <a:endParaRPr lang="ja-JP" altLang="en-US" sz="16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237</Words>
  <Application>Microsoft Office PowerPoint</Application>
  <PresentationFormat>画面に合わせる (4:3)</PresentationFormat>
  <Paragraphs>46</Paragraphs>
  <Slides>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ＤＨＰ特太ゴシック体</vt:lpstr>
      <vt:lpstr>ＭＳ Ｐゴシック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shunou13</dc:creator>
  <cp:lastModifiedBy>諏訪 正義</cp:lastModifiedBy>
  <cp:revision>77</cp:revision>
  <cp:lastPrinted>2016-03-14T07:24:53Z</cp:lastPrinted>
  <dcterms:created xsi:type="dcterms:W3CDTF">2014-12-08T05:37:41Z</dcterms:created>
  <dcterms:modified xsi:type="dcterms:W3CDTF">2016-04-04T01:22:44Z</dcterms:modified>
</cp:coreProperties>
</file>